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0E662-2BC7-40A0-BCC5-C41EDF1CA14F}" type="datetimeFigureOut">
              <a:rPr lang="en-US" smtClean="0"/>
              <a:t>11/4/2011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61A6C-3ADC-4A28-BF54-6029233040E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61A6C-3ADC-4A28-BF54-6029233040E7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61A6C-3ADC-4A28-BF54-6029233040E7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61A6C-3ADC-4A28-BF54-6029233040E7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61A6C-3ADC-4A28-BF54-6029233040E7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61A6C-3ADC-4A28-BF54-6029233040E7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61A6C-3ADC-4A28-BF54-6029233040E7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61A6C-3ADC-4A28-BF54-6029233040E7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61A6C-3ADC-4A28-BF54-6029233040E7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61A6C-3ADC-4A28-BF54-6029233040E7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61A6C-3ADC-4A28-BF54-6029233040E7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61A6C-3ADC-4A28-BF54-6029233040E7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61A6C-3ADC-4A28-BF54-6029233040E7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61A6C-3ADC-4A28-BF54-6029233040E7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61A6C-3ADC-4A28-BF54-6029233040E7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61A6C-3ADC-4A28-BF54-6029233040E7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61A6C-3ADC-4A28-BF54-6029233040E7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AA36F-4F02-428C-A9E9-E303FBF2D2DE}" type="datetimeFigureOut">
              <a:rPr lang="en-US" smtClean="0"/>
              <a:t>11/4/2011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1588F-855B-4245-A61C-E67B88D8DF3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AA36F-4F02-428C-A9E9-E303FBF2D2DE}" type="datetimeFigureOut">
              <a:rPr lang="en-US" smtClean="0"/>
              <a:t>11/4/2011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1588F-855B-4245-A61C-E67B88D8DF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AA36F-4F02-428C-A9E9-E303FBF2D2DE}" type="datetimeFigureOut">
              <a:rPr lang="en-US" smtClean="0"/>
              <a:t>11/4/2011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1588F-855B-4245-A61C-E67B88D8DF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AA36F-4F02-428C-A9E9-E303FBF2D2DE}" type="datetimeFigureOut">
              <a:rPr lang="en-US" smtClean="0"/>
              <a:t>11/4/2011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1588F-855B-4245-A61C-E67B88D8DF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AA36F-4F02-428C-A9E9-E303FBF2D2DE}" type="datetimeFigureOut">
              <a:rPr lang="en-US" smtClean="0"/>
              <a:t>11/4/2011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1588F-855B-4245-A61C-E67B88D8DF3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AA36F-4F02-428C-A9E9-E303FBF2D2DE}" type="datetimeFigureOut">
              <a:rPr lang="en-US" smtClean="0"/>
              <a:t>11/4/2011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1588F-855B-4245-A61C-E67B88D8DF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AA36F-4F02-428C-A9E9-E303FBF2D2DE}" type="datetimeFigureOut">
              <a:rPr lang="en-US" smtClean="0"/>
              <a:t>11/4/2011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1588F-855B-4245-A61C-E67B88D8DF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AA36F-4F02-428C-A9E9-E303FBF2D2DE}" type="datetimeFigureOut">
              <a:rPr lang="en-US" smtClean="0"/>
              <a:t>11/4/2011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1588F-855B-4245-A61C-E67B88D8DF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AA36F-4F02-428C-A9E9-E303FBF2D2DE}" type="datetimeFigureOut">
              <a:rPr lang="en-US" smtClean="0"/>
              <a:t>11/4/2011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1588F-855B-4245-A61C-E67B88D8DF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AA36F-4F02-428C-A9E9-E303FBF2D2DE}" type="datetimeFigureOut">
              <a:rPr lang="en-US" smtClean="0"/>
              <a:t>11/4/2011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1588F-855B-4245-A61C-E67B88D8DF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AA36F-4F02-428C-A9E9-E303FBF2D2DE}" type="datetimeFigureOut">
              <a:rPr lang="en-US" smtClean="0"/>
              <a:t>11/4/2011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921588F-855B-4245-A61C-E67B88D8DF3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F2AA36F-4F02-428C-A9E9-E303FBF2D2DE}" type="datetimeFigureOut">
              <a:rPr lang="en-US" smtClean="0"/>
              <a:t>11/4/2011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921588F-855B-4245-A61C-E67B88D8DF33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OPŠTA AKTA POSLODAVCA KOJIMA SE UREĐUJU PRAVA, OBAVEZE I ODGOVORNOSTI IZ RADNOG ODNOSA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CS" dirty="0" smtClean="0"/>
              <a:t>Mr D.Vučetić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RADNA OBAVEZA U OPŠTIM AKTIMA POSLODAVCA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vi-VN" b="1" i="1" dirty="0" smtClean="0"/>
              <a:t>PRAVILNIKOM O RADU</a:t>
            </a:r>
            <a:r>
              <a:rPr lang="vi-VN" dirty="0" smtClean="0"/>
              <a:t> uređuju se prava, obaveze i odgovornosti iz radnog odnosa ako:</a:t>
            </a:r>
          </a:p>
          <a:p>
            <a:r>
              <a:rPr lang="vi-VN" dirty="0" smtClean="0"/>
              <a:t>- kod poslodavca nije osnovan sindikat ili nijedan sindikat ne ispunjava uslove reprezentativnosti;</a:t>
            </a:r>
          </a:p>
          <a:p>
            <a:r>
              <a:rPr lang="vi-VN" dirty="0" smtClean="0"/>
              <a:t>- nijedan učesnik u zaključivanju kolektivnog ugovora ne pokrene inicijativu za početak pregovaranja;</a:t>
            </a:r>
          </a:p>
          <a:p>
            <a:r>
              <a:rPr lang="vi-VN" dirty="0" smtClean="0"/>
              <a:t>- učesnici u zaključivanju kolektivnog ugovora ne postignu saglasnost za zaključivanje kolektivnog ugovora u roku od 60 dana od dana započinjanja pregovora;</a:t>
            </a:r>
          </a:p>
          <a:p>
            <a:r>
              <a:rPr lang="vi-VN" dirty="0" smtClean="0"/>
              <a:t>- sindikat ne prihvati inicijativu za početak pregovora u roku od 15 dana od dana dostavljanja poziva.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RADNA OBAVEZA U OPŠTIM AKTIMA POSLODAVCA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vi-VN" dirty="0" smtClean="0"/>
              <a:t>Sadržaj pravilnika o radu istovetan je sadržaju kolektivnog ugovora, s tim što se pravilnikom ne uređuju međusobni odnosi učesnika u zaključivanju kolektivnog ugovora. Pravilnik o radu donosi upravni odbor, a kod poslodavca kod koga nije obrazovan upravni odbor, pravilnik donosi direktor, odnosno preduzetnik. Prestanak važenja pravilnika o radu utvrđen je Zakonom - danom stupanja na snagu kolektivnog ugovora kod poslodavca.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RADNA OBAVEZA U OPŠTIM AKTIMA POSLODAVCA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vi-VN" b="1" i="1" dirty="0" smtClean="0"/>
              <a:t>PRAVILNIKOM O ORGANIZACIJI I SISTEMATIZACIJI POSLOVA</a:t>
            </a:r>
            <a:r>
              <a:rPr lang="vi-VN" dirty="0" smtClean="0"/>
              <a:t> utvrđeni su organizacioni delovi kod poslodavca, vrsta poslova, vrsta i stepen stručne spreme i drugi posebni uslovi za rad na određenim poslovima. Vrsta i stepen stručne spreme i drugi posebni uslovi za rad na određenim poslovima utvrđuju se zavisno od vrste i složenosti sistematizovanih poslova. Kad uspešnost obavljanja poslova zahteva posebna znanja, umeće i veštinu, kao i određeni period rada proveden na istim ili sličnim poslovima, pravilnikom se, kao poseban uslov rada, može predvideti radno iskustvo, znanje stranih jezika, osposobljenost za rad na kompjuteru i sl.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RADNA OBAVEZA U OPŠTIM AKTIMA POSLODAVCA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Pravilnik</a:t>
            </a:r>
            <a:r>
              <a:rPr lang="en-US" dirty="0" smtClean="0"/>
              <a:t> o </a:t>
            </a:r>
            <a:r>
              <a:rPr lang="en-US" dirty="0" err="1" smtClean="0"/>
              <a:t>organizaciji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sistematizaciji</a:t>
            </a:r>
            <a:r>
              <a:rPr lang="en-US" dirty="0" smtClean="0"/>
              <a:t> </a:t>
            </a:r>
            <a:r>
              <a:rPr lang="en-US" dirty="0" err="1" smtClean="0"/>
              <a:t>poslova</a:t>
            </a:r>
            <a:r>
              <a:rPr lang="en-US" dirty="0" smtClean="0"/>
              <a:t> </a:t>
            </a:r>
            <a:r>
              <a:rPr lang="en-US" dirty="0" err="1" smtClean="0"/>
              <a:t>donosi</a:t>
            </a:r>
            <a:r>
              <a:rPr lang="en-US" dirty="0" smtClean="0"/>
              <a:t> </a:t>
            </a:r>
            <a:r>
              <a:rPr lang="en-US" dirty="0" err="1" smtClean="0"/>
              <a:t>direktor</a:t>
            </a:r>
            <a:r>
              <a:rPr lang="en-US" dirty="0" smtClean="0"/>
              <a:t>,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 smtClean="0"/>
              <a:t>preduzetnik</a:t>
            </a:r>
            <a:r>
              <a:rPr lang="en-US" dirty="0" smtClean="0"/>
              <a:t>. </a:t>
            </a:r>
            <a:r>
              <a:rPr lang="en-US" dirty="0" err="1" smtClean="0"/>
              <a:t>Obaveza</a:t>
            </a:r>
            <a:r>
              <a:rPr lang="en-US" dirty="0" smtClean="0"/>
              <a:t> </a:t>
            </a:r>
            <a:r>
              <a:rPr lang="en-US" dirty="0" err="1" smtClean="0"/>
              <a:t>donošenja</a:t>
            </a:r>
            <a:r>
              <a:rPr lang="en-US" dirty="0" smtClean="0"/>
              <a:t> </a:t>
            </a:r>
            <a:r>
              <a:rPr lang="en-US" dirty="0" err="1" smtClean="0"/>
              <a:t>pravilnika</a:t>
            </a:r>
            <a:r>
              <a:rPr lang="en-US" dirty="0" smtClean="0"/>
              <a:t> ne </a:t>
            </a:r>
            <a:r>
              <a:rPr lang="en-US" dirty="0" err="1" smtClean="0"/>
              <a:t>odnosi</a:t>
            </a:r>
            <a:r>
              <a:rPr lang="en-US" dirty="0" smtClean="0"/>
              <a:t> se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poslodavce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pet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manje</a:t>
            </a:r>
            <a:r>
              <a:rPr lang="en-US" dirty="0" smtClean="0"/>
              <a:t> </a:t>
            </a:r>
            <a:r>
              <a:rPr lang="en-US" dirty="0" err="1" smtClean="0"/>
              <a:t>zaposlenih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RADNA OBAVEZA U OPŠTIM AKTIMA POSLODAVCA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vi-VN" b="1" i="1" dirty="0" smtClean="0"/>
              <a:t>PRAVILIMA O DISCIPLINI I PONAŠANJU ZAPOSLENIH</a:t>
            </a:r>
            <a:r>
              <a:rPr lang="vi-VN" dirty="0" smtClean="0"/>
              <a:t> uređena su pravila ponašanja u toku rada i pravila u vezi sa ispunjavanjem ugovornih i drugih obaveza zaposlenog. Poslodavac je dužan da sa ovim pravilima upozna kandidata pre zasnivanja radnog odnosa, a zaposleni je obavezan da poštuje propisana pravila radne discipline u toku rada. U slučaju povrede radne discipline, poslodavac može da otkaže ugovor o radu. Otkazivanje ugovora o radu po ovom Zakonom utvrđenom osnovu obavezuje poslodavca na donošenje akta o radnoj disciplini.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RADNA OBAVEZA U OPŠTIM AKTIMA POSLODAVCA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vi-VN" b="1" i="1" dirty="0" smtClean="0"/>
              <a:t>PRAVILNIK O PROCENI RIZIKA</a:t>
            </a:r>
            <a:r>
              <a:rPr lang="vi-VN" dirty="0" smtClean="0"/>
              <a:t> je akt u kome su prema </a:t>
            </a:r>
            <a:r>
              <a:rPr lang="vi-VN" b="1" i="1" dirty="0" smtClean="0"/>
              <a:t>Zakonu o bezbednosti i zdravlju na radu ("Sl. glasnik RS", br. 101/2005)</a:t>
            </a:r>
            <a:r>
              <a:rPr lang="vi-VN" dirty="0" smtClean="0"/>
              <a:t>, sadržani opis procesa rada sa procenom rizika (verovatnoća nastanka povrede, oboljenja ili oštećenja zdravlja usled opasnosti) od povreda i/ili oštećenja zdravlja na radnom mestu u radnoj okolini i mere za otklanjanje ili smanjivanje rizika. Način i postupak procene rizika na radnom mestu i u radnoj okolini utvrđuje se podzakonskim aktom koji donosi ministar nadležan za poslove rada. U roku od godinu dana od dana stupanja na snagu ovog akta poslodavci se obavezuju da donesu Pravilnik o proceni rizika.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RADNA OBAVEZA U OPŠTIM AKTIMA POSLODAVCA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 smtClean="0"/>
              <a:t>Proceni rizika prethodi sprovođenje složenog postupka analize organizacije rada, svakog radnog mesta pojedinačno, analize vremena i načina izloženosti štetnostima i opasnostima, psihičkog i fizičkog opterećenja, analize povreda na radu i profesionalnih oboljenja, kao i analize primenjenih mera za bezbednost i zdravlje na radu. U okviru procene rizika vrši se procena i identifikovanje opasnosti pri obavljanju poslova i određuje rizik oštećenja zdravlja, nastanka povreda na radu, profesionalnih i drugih oboljenja na radu.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RADNA OBAVEZA U OPŠTIM AKTIMA POSLODAVCA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 smtClean="0"/>
              <a:t>Prava, obaveze i odgovornosti iz radnog odnosa, prema </a:t>
            </a:r>
            <a:r>
              <a:rPr lang="vi-VN" b="1" i="1" dirty="0" smtClean="0"/>
              <a:t>Zakonu o radu ("Sl. glasnik RS", br. 24/2005 i 61/2005</a:t>
            </a:r>
            <a:r>
              <a:rPr lang="vi-VN" dirty="0" smtClean="0"/>
              <a:t> - dalje: Zakon), uređuju se, osim zakonom (Zakonom i posebnim zakonima) i kolektivnim ugovorom, pravilnikom o radu, ugovorom o radu i drugim normativnim aktima koje je poslodavac dužan da donese u skladu sa propisima o radu i propisima o bezbednosti i zdravlju na radu.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RADNA OBAVEZA U OPŠTIM AKTIMA POSLODAVCA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Zakonom je predviđeno donošenje pravilnika o organizaciji i sistematizaciji poslova, pravila o disciplini i ponašanju zaposlenih i drugih akata kojima se bliže uređuju određena pitanja kao što su prava i obaveze zaposlenog u pogledu stručnog obrazovanja i usavršavanja, program rešavanja viška zaposlenih i dr.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RADNA OBAVEZA U OPŠTIM AKTIMA POSLODAVCA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b="1" i="1" dirty="0" smtClean="0"/>
              <a:t>KOLEKTIVNIM UGOVOROM KOD POSLODAVCA</a:t>
            </a:r>
            <a:r>
              <a:rPr lang="vi-VN" dirty="0" smtClean="0"/>
              <a:t> uređuju se prava, obaveze i odgovornosti iz radnog odnosa i međusobni odnosi učesnika u zaključivanju kolektivnog ugovora. Sadržaj kolektivnog ugovora opredeljen je pojedinim odredbama Zakona koje upućuju na bliže uređivanje određenih prava, obaveza i odgovornosti opštim aktom, kao što su: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RADNA OBAVEZA U OPŠTIM AKTIMA POSLODAVCA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 smtClean="0"/>
              <a:t>- trajanje radnog vremena kraćeg od 40 časova nedeljno;</a:t>
            </a:r>
          </a:p>
          <a:p>
            <a:r>
              <a:rPr lang="vi-VN" dirty="0" smtClean="0"/>
              <a:t>- kriterijumi za određivanje dužine godišnjeg odmora;</a:t>
            </a:r>
          </a:p>
          <a:p>
            <a:r>
              <a:rPr lang="vi-VN" dirty="0" smtClean="0"/>
              <a:t>- slučajevi i trajanje plaćenog odsustva;</a:t>
            </a:r>
          </a:p>
          <a:p>
            <a:r>
              <a:rPr lang="vi-VN" dirty="0" smtClean="0"/>
              <a:t>- zaštita zaposlenih - prava i obaveze u sprovođenju bezbednosti i zdravlja na radu;</a:t>
            </a:r>
          </a:p>
          <a:p>
            <a:r>
              <a:rPr lang="vi-VN" dirty="0" smtClean="0"/>
              <a:t>- elementi za obračun i isplatu osnovne zarade i zarade po osnovu radnog učinka, procentualni iznosi uvećane zarade;</a:t>
            </a:r>
          </a:p>
          <a:p>
            <a:r>
              <a:rPr lang="vi-VN" dirty="0" smtClean="0"/>
              <a:t>- zarada pripravnika;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RADNA OBAVEZA U OPŠTIM AKTIMA POSLODAVCA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vi-VN" dirty="0" smtClean="0"/>
              <a:t>- rokovi isplate zarade;</a:t>
            </a:r>
          </a:p>
          <a:p>
            <a:r>
              <a:rPr lang="vi-VN" dirty="0" smtClean="0"/>
              <a:t>- naknada zarade (za vreme plaćenog odsustva, godišnjeg odmora, odsustva sa rada na dan praznika), naknada troškova i druga primanja;</a:t>
            </a:r>
          </a:p>
          <a:p>
            <a:r>
              <a:rPr lang="vi-VN" dirty="0" smtClean="0"/>
              <a:t>- visina otpremnine u slučaju otkaza ugovora o radu zbog prestanka potrebe za radom zaposlenog;</a:t>
            </a:r>
          </a:p>
          <a:p>
            <a:r>
              <a:rPr lang="vi-VN" dirty="0" smtClean="0"/>
              <a:t>- postupak utvrđivanja naknade štete prouzrokovane poslodavcu;</a:t>
            </a:r>
          </a:p>
          <a:p>
            <a:r>
              <a:rPr lang="vi-VN" dirty="0" smtClean="0"/>
              <a:t>- način nadoknade štete zaposlenom zbog pretrpljene povrede na radu ili u vezi sa radom;</a:t>
            </a:r>
          </a:p>
          <a:p>
            <a:r>
              <a:rPr lang="vi-VN" dirty="0" smtClean="0"/>
              <a:t>- slučajevi izmene ugovorenih uslova rada;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RADNA OBAVEZA U OPŠTIM AKTIMA POSLODAVCA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 smtClean="0"/>
              <a:t>- slučajevi privremenog upućivanja na rad kod drugog poslodavca u trajanju dužem od godinu dana;</a:t>
            </a:r>
          </a:p>
          <a:p>
            <a:r>
              <a:rPr lang="vi-VN" dirty="0" smtClean="0"/>
              <a:t>- povrede radnih obaveza;</a:t>
            </a:r>
          </a:p>
          <a:p>
            <a:r>
              <a:rPr lang="vi-VN" dirty="0" smtClean="0"/>
              <a:t>- trajanje otkaznog roka u slučaju otkaza ugovora o radu zbog neostvarivanja potrebnih rezultata, odnosno zbog nesposobnosti za obavljanje određenih poslova;</a:t>
            </a:r>
          </a:p>
          <a:p>
            <a:r>
              <a:rPr lang="vi-VN" dirty="0" smtClean="0"/>
              <a:t>- teritorijalno važenje zabrane konkurencije;</a:t>
            </a:r>
          </a:p>
          <a:p>
            <a:r>
              <a:rPr lang="vi-VN" dirty="0" smtClean="0"/>
              <a:t>- postupak sporazumnog rešavanja spornih pitanja između poslodavca i zaposlenog;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RADNA OBAVEZA U OPŠTIM AKTIMA POSLODAVCA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 smtClean="0"/>
              <a:t>- obezbeđivanje tehničko-prostornih uslova za obavljanje sindikalnih aktivnosti;</a:t>
            </a:r>
          </a:p>
          <a:p>
            <a:r>
              <a:rPr lang="vi-VN" dirty="0" smtClean="0"/>
              <a:t>- broj izabranih sindikalnih predstavnika koji uživaju posebnu zaštitu za vreme obavljanja funkcije i godinu dana po prestanku funkcije;</a:t>
            </a:r>
          </a:p>
          <a:p>
            <a:r>
              <a:rPr lang="vi-VN" dirty="0" smtClean="0"/>
              <a:t>- važenje kolektivnog ugovora, način otkaza kolektivnog ugovora i rešavanje sporova;</a:t>
            </a:r>
          </a:p>
          <a:p>
            <a:r>
              <a:rPr lang="vi-VN" dirty="0" smtClean="0"/>
              <a:t>- način objavljivanja kolektivnog ugovora.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RADNA OBAVEZA U OPŠTIM AKTIMA POSLODAVCA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4400" dirty="0" err="1" smtClean="0"/>
              <a:t>Kolektivni</a:t>
            </a:r>
            <a:r>
              <a:rPr lang="en-US" sz="4400" dirty="0" smtClean="0"/>
              <a:t> </a:t>
            </a:r>
            <a:r>
              <a:rPr lang="en-US" sz="4400" dirty="0" err="1" smtClean="0"/>
              <a:t>ugovor</a:t>
            </a:r>
            <a:r>
              <a:rPr lang="en-US" sz="4400" dirty="0" smtClean="0"/>
              <a:t> </a:t>
            </a:r>
            <a:r>
              <a:rPr lang="en-US" sz="4400" dirty="0" err="1" smtClean="0"/>
              <a:t>kod</a:t>
            </a:r>
            <a:r>
              <a:rPr lang="en-US" sz="4400" dirty="0" smtClean="0"/>
              <a:t> </a:t>
            </a:r>
            <a:r>
              <a:rPr lang="en-US" sz="4400" dirty="0" err="1" smtClean="0"/>
              <a:t>poslodavca</a:t>
            </a:r>
            <a:r>
              <a:rPr lang="en-US" sz="4400" dirty="0" smtClean="0"/>
              <a:t> </a:t>
            </a:r>
            <a:r>
              <a:rPr lang="en-US" sz="4400" dirty="0" err="1" smtClean="0"/>
              <a:t>zaključuju</a:t>
            </a:r>
            <a:r>
              <a:rPr lang="en-US" sz="4400" dirty="0" smtClean="0"/>
              <a:t> </a:t>
            </a:r>
            <a:r>
              <a:rPr lang="en-US" sz="4400" dirty="0" err="1" smtClean="0"/>
              <a:t>poslodavac</a:t>
            </a:r>
            <a:r>
              <a:rPr lang="en-US" sz="4400" dirty="0" smtClean="0"/>
              <a:t> (</a:t>
            </a:r>
            <a:r>
              <a:rPr lang="en-US" sz="4400" dirty="0" err="1" smtClean="0"/>
              <a:t>kolektivni</a:t>
            </a:r>
            <a:r>
              <a:rPr lang="en-US" sz="4400" dirty="0" smtClean="0"/>
              <a:t> </a:t>
            </a:r>
            <a:r>
              <a:rPr lang="en-US" sz="4400" dirty="0" err="1" smtClean="0"/>
              <a:t>ugovor</a:t>
            </a:r>
            <a:r>
              <a:rPr lang="en-US" sz="4400" dirty="0" smtClean="0"/>
              <a:t> </a:t>
            </a:r>
            <a:r>
              <a:rPr lang="en-US" sz="4400" dirty="0" err="1" smtClean="0"/>
              <a:t>potpisuje</a:t>
            </a:r>
            <a:r>
              <a:rPr lang="en-US" sz="4400" dirty="0" smtClean="0"/>
              <a:t> </a:t>
            </a:r>
            <a:r>
              <a:rPr lang="en-US" sz="4400" dirty="0" err="1" smtClean="0"/>
              <a:t>direktor</a:t>
            </a:r>
            <a:r>
              <a:rPr lang="en-US" sz="4400" dirty="0" smtClean="0"/>
              <a:t>) </a:t>
            </a:r>
            <a:r>
              <a:rPr lang="en-US" sz="4400" dirty="0" err="1" smtClean="0"/>
              <a:t>i</a:t>
            </a:r>
            <a:r>
              <a:rPr lang="en-US" sz="4400" dirty="0" smtClean="0"/>
              <a:t> </a:t>
            </a:r>
            <a:r>
              <a:rPr lang="en-US" sz="4400" dirty="0" err="1" smtClean="0"/>
              <a:t>reprezentativni</a:t>
            </a:r>
            <a:r>
              <a:rPr lang="en-US" sz="4400" dirty="0" smtClean="0"/>
              <a:t> </a:t>
            </a:r>
            <a:r>
              <a:rPr lang="en-US" sz="4400" dirty="0" err="1" smtClean="0"/>
              <a:t>sindikat</a:t>
            </a:r>
            <a:r>
              <a:rPr lang="en-US" sz="4400" dirty="0" smtClean="0"/>
              <a:t> </a:t>
            </a:r>
            <a:r>
              <a:rPr lang="en-US" sz="4400" dirty="0" err="1" smtClean="0"/>
              <a:t>kod</a:t>
            </a:r>
            <a:r>
              <a:rPr lang="en-US" sz="4400" dirty="0" smtClean="0"/>
              <a:t> </a:t>
            </a:r>
            <a:r>
              <a:rPr lang="en-US" sz="4400" dirty="0" err="1" smtClean="0"/>
              <a:t>poslodavca</a:t>
            </a:r>
            <a:r>
              <a:rPr lang="en-US" sz="4400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</TotalTime>
  <Words>1121</Words>
  <Application>Microsoft Office PowerPoint</Application>
  <PresentationFormat>On-screen Show (4:3)</PresentationFormat>
  <Paragraphs>69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OPŠTA AKTA POSLODAVCA KOJIMA SE UREĐUJU PRAVA, OBAVEZE I ODGOVORNOSTI IZ RADNOG ODNOSA </vt:lpstr>
      <vt:lpstr>RADNA OBAVEZA U OPŠTIM AKTIMA POSLODAVCA</vt:lpstr>
      <vt:lpstr>RADNA OBAVEZA U OPŠTIM AKTIMA POSLODAVCA</vt:lpstr>
      <vt:lpstr>RADNA OBAVEZA U OPŠTIM AKTIMA POSLODAVCA</vt:lpstr>
      <vt:lpstr>RADNA OBAVEZA U OPŠTIM AKTIMA POSLODAVCA</vt:lpstr>
      <vt:lpstr>RADNA OBAVEZA U OPŠTIM AKTIMA POSLODAVCA</vt:lpstr>
      <vt:lpstr>RADNA OBAVEZA U OPŠTIM AKTIMA POSLODAVCA</vt:lpstr>
      <vt:lpstr>RADNA OBAVEZA U OPŠTIM AKTIMA POSLODAVCA</vt:lpstr>
      <vt:lpstr>RADNA OBAVEZA U OPŠTIM AKTIMA POSLODAVCA</vt:lpstr>
      <vt:lpstr>RADNA OBAVEZA U OPŠTIM AKTIMA POSLODAVCA</vt:lpstr>
      <vt:lpstr>RADNA OBAVEZA U OPŠTIM AKTIMA POSLODAVCA</vt:lpstr>
      <vt:lpstr>RADNA OBAVEZA U OPŠTIM AKTIMA POSLODAVCA</vt:lpstr>
      <vt:lpstr>RADNA OBAVEZA U OPŠTIM AKTIMA POSLODAVCA</vt:lpstr>
      <vt:lpstr>RADNA OBAVEZA U OPŠTIM AKTIMA POSLODAVCA</vt:lpstr>
      <vt:lpstr>RADNA OBAVEZA U OPŠTIM AKTIMA POSLODAVCA</vt:lpstr>
      <vt:lpstr>RADNA OBAVEZA U OPŠTIM AKTIMA POSLODAVCA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OPŠTA AKTA POSLODAVCA KOJIMA SE UREĐUJU PRAVA, OBAVEZE I ODGOVORNOSTI IZ RADNOG ODNOSA </dc:title>
  <dc:creator> </dc:creator>
  <cp:lastModifiedBy> </cp:lastModifiedBy>
  <cp:revision>4</cp:revision>
  <dcterms:created xsi:type="dcterms:W3CDTF">2011-11-04T09:11:18Z</dcterms:created>
  <dcterms:modified xsi:type="dcterms:W3CDTF">2011-11-04T09:22:35Z</dcterms:modified>
</cp:coreProperties>
</file>