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75" r:id="rId3"/>
    <p:sldId id="257" r:id="rId4"/>
    <p:sldId id="276" r:id="rId5"/>
    <p:sldId id="277" r:id="rId6"/>
    <p:sldId id="278" r:id="rId7"/>
    <p:sldId id="279" r:id="rId8"/>
    <p:sldId id="280" r:id="rId9"/>
    <p:sldId id="281" r:id="rId10"/>
    <p:sldId id="282" r:id="rId11"/>
    <p:sldId id="258" r:id="rId12"/>
    <p:sldId id="260" r:id="rId13"/>
    <p:sldId id="261" r:id="rId14"/>
    <p:sldId id="262" r:id="rId15"/>
    <p:sldId id="28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6" d="100"/>
          <a:sy n="46" d="100"/>
        </p:scale>
        <p:origin x="-12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F9A9D2-DCF8-4100-A70D-A509E76C9E58}" type="datetimeFigureOut">
              <a:rPr lang="en-US" smtClean="0"/>
              <a:t>11/4/2011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2FC9A5-0847-4E36-9B94-FC446E9B7857}"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62FC9A5-0847-4E36-9B94-FC446E9B7857}" type="slidenum">
              <a:rPr lang="en-US" smtClean="0"/>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62FC9A5-0847-4E36-9B94-FC446E9B7857}" type="slidenum">
              <a:rPr lang="en-US" smtClean="0"/>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62FC9A5-0847-4E36-9B94-FC446E9B7857}" type="slidenum">
              <a:rPr lang="en-US" smtClean="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62FC9A5-0847-4E36-9B94-FC446E9B7857}" type="slidenum">
              <a:rPr lang="en-US" smtClean="0"/>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62FC9A5-0847-4E36-9B94-FC446E9B7857}" type="slidenum">
              <a:rPr lang="en-US" smtClean="0"/>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62FC9A5-0847-4E36-9B94-FC446E9B7857}" type="slidenum">
              <a:rPr lang="en-US" smtClean="0"/>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62FC9A5-0847-4E36-9B94-FC446E9B7857}" type="slidenum">
              <a:rPr lang="en-US" smtClean="0"/>
              <a:t>15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62FC9A5-0847-4E36-9B94-FC446E9B7857}" type="slidenum">
              <a:rPr lang="en-US" smtClean="0"/>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62FC9A5-0847-4E36-9B94-FC446E9B7857}" type="slidenum">
              <a:rPr lang="en-US" smtClean="0"/>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62FC9A5-0847-4E36-9B94-FC446E9B7857}" type="slidenum">
              <a:rPr lang="en-US" smtClean="0"/>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62FC9A5-0847-4E36-9B94-FC446E9B7857}" type="slidenum">
              <a:rPr lang="en-US" smtClean="0"/>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62FC9A5-0847-4E36-9B94-FC446E9B7857}" type="slidenum">
              <a:rPr lang="en-US" smtClean="0"/>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62FC9A5-0847-4E36-9B94-FC446E9B7857}" type="slidenum">
              <a:rPr lang="en-US" smtClean="0"/>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62FC9A5-0847-4E36-9B94-FC446E9B7857}" type="slidenum">
              <a:rPr lang="en-US" smtClean="0"/>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62FC9A5-0847-4E36-9B94-FC446E9B7857}" type="slidenum">
              <a:rPr lang="en-US" smtClean="0"/>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8B40C3D-2505-4C59-989D-E89C53651BCA}" type="datetimeFigureOut">
              <a:rPr lang="en-US" smtClean="0"/>
              <a:t>11/4/2011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7503148-0EBE-4396-83B1-ED96AD82B70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8B40C3D-2505-4C59-989D-E89C53651BCA}" type="datetimeFigureOut">
              <a:rPr lang="en-US" smtClean="0"/>
              <a:t>11/4/2011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503148-0EBE-4396-83B1-ED96AD82B70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8B40C3D-2505-4C59-989D-E89C53651BCA}" type="datetimeFigureOut">
              <a:rPr lang="en-US" smtClean="0"/>
              <a:t>11/4/2011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503148-0EBE-4396-83B1-ED96AD82B70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8B40C3D-2505-4C59-989D-E89C53651BCA}" type="datetimeFigureOut">
              <a:rPr lang="en-US" smtClean="0"/>
              <a:t>11/4/2011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503148-0EBE-4396-83B1-ED96AD82B70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8B40C3D-2505-4C59-989D-E89C53651BCA}" type="datetimeFigureOut">
              <a:rPr lang="en-US" smtClean="0"/>
              <a:t>11/4/2011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503148-0EBE-4396-83B1-ED96AD82B70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8B40C3D-2505-4C59-989D-E89C53651BCA}" type="datetimeFigureOut">
              <a:rPr lang="en-US" smtClean="0"/>
              <a:t>11/4/2011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503148-0EBE-4396-83B1-ED96AD82B70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8B40C3D-2505-4C59-989D-E89C53651BCA}" type="datetimeFigureOut">
              <a:rPr lang="en-US" smtClean="0"/>
              <a:t>11/4/2011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503148-0EBE-4396-83B1-ED96AD82B70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8B40C3D-2505-4C59-989D-E89C53651BCA}" type="datetimeFigureOut">
              <a:rPr lang="en-US" smtClean="0"/>
              <a:t>11/4/2011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503148-0EBE-4396-83B1-ED96AD82B70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B40C3D-2505-4C59-989D-E89C53651BCA}" type="datetimeFigureOut">
              <a:rPr lang="en-US" smtClean="0"/>
              <a:t>11/4/2011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503148-0EBE-4396-83B1-ED96AD82B70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8B40C3D-2505-4C59-989D-E89C53651BCA}" type="datetimeFigureOut">
              <a:rPr lang="en-US" smtClean="0"/>
              <a:t>11/4/2011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503148-0EBE-4396-83B1-ED96AD82B70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8B40C3D-2505-4C59-989D-E89C53651BCA}" type="datetimeFigureOut">
              <a:rPr lang="en-US" smtClean="0"/>
              <a:t>11/4/2011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7503148-0EBE-4396-83B1-ED96AD82B707}"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8B40C3D-2505-4C59-989D-E89C53651BCA}" type="datetimeFigureOut">
              <a:rPr lang="en-US" smtClean="0"/>
              <a:t>11/4/2011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7503148-0EBE-4396-83B1-ED96AD82B707}"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DISCIPLINSKO PRAVO - </a:t>
            </a:r>
            <a:r>
              <a:rPr lang="hr-HR" dirty="0" smtClean="0"/>
              <a:t>OPŠTA </a:t>
            </a:r>
            <a:r>
              <a:rPr lang="hr-HR" dirty="0"/>
              <a:t>PITANJA</a:t>
            </a:r>
            <a:endParaRPr lang="en-US" dirty="0"/>
          </a:p>
        </p:txBody>
      </p:sp>
      <p:sp>
        <p:nvSpPr>
          <p:cNvPr id="3" name="Subtitle 2"/>
          <p:cNvSpPr>
            <a:spLocks noGrp="1"/>
          </p:cNvSpPr>
          <p:nvPr>
            <p:ph type="subTitle" idx="1"/>
          </p:nvPr>
        </p:nvSpPr>
        <p:spPr/>
        <p:txBody>
          <a:bodyPr/>
          <a:lstStyle/>
          <a:p>
            <a:r>
              <a:rPr lang="sr-Latn-CS" dirty="0" smtClean="0"/>
              <a:t>Vežbe</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Odnos</a:t>
            </a:r>
            <a:r>
              <a:rPr lang="en-US" dirty="0" smtClean="0"/>
              <a:t> </a:t>
            </a:r>
            <a:r>
              <a:rPr lang="en-US" dirty="0" err="1" smtClean="0"/>
              <a:t>radne</a:t>
            </a:r>
            <a:r>
              <a:rPr lang="en-US" dirty="0" smtClean="0"/>
              <a:t> discipline </a:t>
            </a:r>
            <a:r>
              <a:rPr lang="en-US" dirty="0" err="1" smtClean="0"/>
              <a:t>i</a:t>
            </a:r>
            <a:r>
              <a:rPr lang="en-US" dirty="0" smtClean="0"/>
              <a:t> </a:t>
            </a:r>
            <a:r>
              <a:rPr lang="en-US" dirty="0" err="1" smtClean="0"/>
              <a:t>disciplinske</a:t>
            </a:r>
            <a:r>
              <a:rPr lang="en-US" dirty="0" smtClean="0"/>
              <a:t> </a:t>
            </a:r>
            <a:r>
              <a:rPr lang="en-US" dirty="0" err="1" smtClean="0"/>
              <a:t>vlasti</a:t>
            </a:r>
            <a:r>
              <a:rPr lang="en-US" dirty="0" smtClean="0"/>
              <a:t> </a:t>
            </a:r>
            <a:r>
              <a:rPr lang="en-US" dirty="0" err="1" smtClean="0"/>
              <a:t>prema</a:t>
            </a:r>
            <a:r>
              <a:rPr lang="en-US" dirty="0" smtClean="0"/>
              <a:t> </a:t>
            </a:r>
            <a:r>
              <a:rPr lang="en-US" dirty="0" err="1" smtClean="0"/>
              <a:t>hijerarhijskoj</a:t>
            </a:r>
            <a:r>
              <a:rPr lang="en-US" dirty="0" smtClean="0"/>
              <a:t> </a:t>
            </a:r>
            <a:r>
              <a:rPr lang="en-US" dirty="0" err="1" smtClean="0"/>
              <a:t>vlasti</a:t>
            </a:r>
            <a:r>
              <a:rPr lang="en-US" dirty="0" smtClean="0"/>
              <a:t>.</a:t>
            </a:r>
            <a:endParaRPr lang="sr-Latn-CS" dirty="0" smtClean="0"/>
          </a:p>
        </p:txBody>
      </p:sp>
      <p:sp>
        <p:nvSpPr>
          <p:cNvPr id="3" name="Content Placeholder 2"/>
          <p:cNvSpPr>
            <a:spLocks noGrp="1"/>
          </p:cNvSpPr>
          <p:nvPr>
            <p:ph idx="1"/>
          </p:nvPr>
        </p:nvSpPr>
        <p:spPr/>
        <p:txBody>
          <a:bodyPr>
            <a:normAutofit fontScale="77500" lnSpcReduction="20000"/>
          </a:bodyPr>
          <a:lstStyle/>
          <a:p>
            <a:r>
              <a:rPr lang="hr-HR" dirty="0"/>
              <a:t>Radnu disciplinu treba razlikovati od pojma hijerarhijskog uređenja službe i vlasti, koja znači pravni odnos vertikalne podređenosti — </a:t>
            </a:r>
            <a:r>
              <a:rPr lang="hr-HR" dirty="0" smtClean="0"/>
              <a:t>nadređenosti </a:t>
            </a:r>
            <a:r>
              <a:rPr lang="hr-HR" dirty="0"/>
              <a:t>viših i nižih u vršenju rada odnosno posla, iz kojeg proizilazi pravo (</a:t>
            </a:r>
            <a:r>
              <a:rPr lang="hr-HR" dirty="0" smtClean="0"/>
              <a:t>ovlašćenje</a:t>
            </a:r>
            <a:r>
              <a:rPr lang="hr-HR" dirty="0"/>
              <a:t>) viših, pretpostavljenih da izdaju naređenja radnicima u toku rada (</a:t>
            </a:r>
            <a:r>
              <a:rPr lang="hr-HR" dirty="0" smtClean="0"/>
              <a:t>vršenja </a:t>
            </a:r>
            <a:r>
              <a:rPr lang="hr-HR" dirty="0"/>
              <a:t>funkcije), i dužnosti ovih da poštuju i izvršavaju takva naređenja, pod uslovima utvrđenim pravnim </a:t>
            </a:r>
            <a:r>
              <a:rPr lang="hr-HR" dirty="0" smtClean="0"/>
              <a:t>propisima. </a:t>
            </a:r>
            <a:r>
              <a:rPr lang="hr-HR" dirty="0"/>
              <a:t>Otuda, ovu hijerarhijsku vlast, koja predstavlja utvrđen red i stepen starešinstva (viši i niži) — treba </a:t>
            </a:r>
            <a:r>
              <a:rPr lang="hr-HR" dirty="0" smtClean="0"/>
              <a:t>razlikovati </a:t>
            </a:r>
            <a:r>
              <a:rPr lang="hr-HR" dirty="0"/>
              <a:t>od disciplinske vlasti, koja znači pravo disciplinskog kažnjavanja za povrede radne discipline, jer se disciplinska vlast ne mora uvek pojavljivati kao sankcija hijerarhijske vlasti, budući da se ona vrši i nad službenicima koji nisu potčinjeni hijerarhijskoj vlasti.</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Odnos</a:t>
            </a:r>
            <a:r>
              <a:rPr lang="en-US" dirty="0" smtClean="0"/>
              <a:t> </a:t>
            </a:r>
            <a:r>
              <a:rPr lang="en-US" dirty="0" err="1" smtClean="0"/>
              <a:t>radne</a:t>
            </a:r>
            <a:r>
              <a:rPr lang="en-US" dirty="0" smtClean="0"/>
              <a:t> discipline </a:t>
            </a:r>
            <a:r>
              <a:rPr lang="en-US" dirty="0" err="1" smtClean="0"/>
              <a:t>i</a:t>
            </a:r>
            <a:r>
              <a:rPr lang="en-US" dirty="0" smtClean="0"/>
              <a:t> </a:t>
            </a:r>
            <a:r>
              <a:rPr lang="en-US" dirty="0" err="1" smtClean="0"/>
              <a:t>disciplinske</a:t>
            </a:r>
            <a:r>
              <a:rPr lang="en-US" dirty="0" smtClean="0"/>
              <a:t> </a:t>
            </a:r>
            <a:r>
              <a:rPr lang="en-US" dirty="0" err="1" smtClean="0"/>
              <a:t>vlasti</a:t>
            </a:r>
            <a:r>
              <a:rPr lang="en-US" dirty="0" smtClean="0"/>
              <a:t> </a:t>
            </a:r>
            <a:r>
              <a:rPr lang="en-US" dirty="0" err="1" smtClean="0"/>
              <a:t>prema</a:t>
            </a:r>
            <a:r>
              <a:rPr lang="en-US" dirty="0" smtClean="0"/>
              <a:t> </a:t>
            </a:r>
            <a:r>
              <a:rPr lang="en-US" dirty="0" err="1" smtClean="0"/>
              <a:t>hijerarhijskoj</a:t>
            </a:r>
            <a:r>
              <a:rPr lang="en-US" dirty="0" smtClean="0"/>
              <a:t> </a:t>
            </a:r>
            <a:r>
              <a:rPr lang="en-US" dirty="0" err="1" smtClean="0"/>
              <a:t>vlasti</a:t>
            </a:r>
            <a:r>
              <a:rPr lang="en-US" dirty="0" smtClean="0"/>
              <a:t>.</a:t>
            </a:r>
            <a:endParaRPr lang="en-US" dirty="0"/>
          </a:p>
        </p:txBody>
      </p:sp>
      <p:sp>
        <p:nvSpPr>
          <p:cNvPr id="3" name="Content Placeholder 2"/>
          <p:cNvSpPr>
            <a:spLocks noGrp="1"/>
          </p:cNvSpPr>
          <p:nvPr>
            <p:ph idx="1"/>
          </p:nvPr>
        </p:nvSpPr>
        <p:spPr/>
        <p:txBody>
          <a:bodyPr/>
          <a:lstStyle/>
          <a:p>
            <a:r>
              <a:rPr lang="sr-Latn-CS" dirty="0" smtClean="0">
                <a:latin typeface="Arial" pitchFamily="34" charset="0"/>
                <a:cs typeface="Arial" pitchFamily="34" charset="0"/>
              </a:rPr>
              <a:t>R</a:t>
            </a:r>
            <a:r>
              <a:rPr lang="vi-VN" dirty="0" smtClean="0"/>
              <a:t>adna disciplina i hijerarhijsko uređenje rada i službe (organizacije) delimično se poklapaju, tako da izgleda kao da je disciplinska vlast samo jedna manifestacija hijerarhijske vlasti.</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DISCIPLINSKO PRAVO - </a:t>
            </a:r>
            <a:r>
              <a:rPr lang="hr-HR" dirty="0" smtClean="0"/>
              <a:t>OPŠTA PITANJA</a:t>
            </a:r>
            <a:endParaRPr lang="en-US" dirty="0"/>
          </a:p>
        </p:txBody>
      </p:sp>
      <p:sp>
        <p:nvSpPr>
          <p:cNvPr id="3" name="Content Placeholder 2"/>
          <p:cNvSpPr>
            <a:spLocks noGrp="1"/>
          </p:cNvSpPr>
          <p:nvPr>
            <p:ph idx="1"/>
          </p:nvPr>
        </p:nvSpPr>
        <p:spPr/>
        <p:txBody>
          <a:bodyPr/>
          <a:lstStyle/>
          <a:p>
            <a:r>
              <a:rPr lang="hr-HR" b="1" dirty="0"/>
              <a:t>Shvatanje u teoriji. </a:t>
            </a:r>
            <a:r>
              <a:rPr lang="hr-HR" dirty="0"/>
              <a:t>U pravnoj teoriji raspravlja se o osnovu </a:t>
            </a:r>
            <a:r>
              <a:rPr lang="hr-HR" dirty="0" smtClean="0"/>
              <a:t>disciplinske </a:t>
            </a:r>
            <a:r>
              <a:rPr lang="hr-HR" dirty="0"/>
              <a:t>vlasti šefova preduzeća </a:t>
            </a:r>
            <a:r>
              <a:rPr lang="hr-HR" dirty="0" smtClean="0"/>
              <a:t>— </a:t>
            </a:r>
            <a:r>
              <a:rPr lang="hr-HR" dirty="0"/>
              <a:t>poslodavaca. Svaka društvena organizacija pretpostavlja postojanje disciplinske vlasti kažnjavanja u slučaju nepoštova nja unutrašnjih normi, u organizaciji. Samo pitanje je: koji je izvor, odnosno osnov ove vlasti. Postoje dve suprotne koncepcije u doktrini.</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DISCIPLINSKO PRAVO - </a:t>
            </a:r>
            <a:r>
              <a:rPr lang="hr-HR" dirty="0" smtClean="0"/>
              <a:t>OPŠTA PITANJA</a:t>
            </a:r>
            <a:endParaRPr lang="en-US" dirty="0"/>
          </a:p>
        </p:txBody>
      </p:sp>
      <p:sp>
        <p:nvSpPr>
          <p:cNvPr id="3" name="Content Placeholder 2"/>
          <p:cNvSpPr>
            <a:spLocks noGrp="1"/>
          </p:cNvSpPr>
          <p:nvPr>
            <p:ph idx="1"/>
          </p:nvPr>
        </p:nvSpPr>
        <p:spPr/>
        <p:txBody>
          <a:bodyPr>
            <a:normAutofit fontScale="77500" lnSpcReduction="20000"/>
          </a:bodyPr>
          <a:lstStyle/>
          <a:p>
            <a:r>
              <a:rPr lang="vi-VN" dirty="0" smtClean="0"/>
              <a:t>a) Po jednoj koncepciji, individualističkoj i ugovornoj, disciplinska vlast ima svoj izvor, svoje poreklo u saglasnosti volja. To je individualni Ugovo</a:t>
            </a:r>
            <a:r>
              <a:rPr lang="sr-Latn-CS" dirty="0" smtClean="0">
                <a:latin typeface="Arial" pitchFamily="34" charset="0"/>
                <a:cs typeface="Arial" pitchFamily="34" charset="0"/>
              </a:rPr>
              <a:t>r</a:t>
            </a:r>
            <a:r>
              <a:rPr lang="vi-VN" dirty="0" smtClean="0"/>
              <a:t> o radu između radnika i poslodavca, koji poslodavcu</a:t>
            </a:r>
            <a:r>
              <a:rPr lang="sr-Latn-CS" dirty="0" smtClean="0"/>
              <a:t> </a:t>
            </a:r>
            <a:r>
              <a:rPr lang="vi-VN" dirty="0" smtClean="0"/>
              <a:t>daje</a:t>
            </a:r>
            <a:r>
              <a:rPr lang="sr-Latn-CS" dirty="0" smtClean="0"/>
              <a:t> </a:t>
            </a:r>
            <a:r>
              <a:rPr lang="vi-VN" dirty="0" smtClean="0"/>
              <a:t>vlast i pravo da izriče, sankcije za povrede obaveza koje bi bile štetne</a:t>
            </a:r>
            <a:r>
              <a:rPr lang="sr-Latn-CS" dirty="0" smtClean="0"/>
              <a:t> </a:t>
            </a:r>
            <a:r>
              <a:rPr lang="vi-VN" dirty="0" smtClean="0"/>
              <a:t>za</a:t>
            </a:r>
            <a:r>
              <a:rPr lang="sr-Latn-CS" dirty="0" smtClean="0"/>
              <a:t> </a:t>
            </a:r>
            <a:r>
              <a:rPr lang="vi-VN" dirty="0" smtClean="0"/>
              <a:t>p</a:t>
            </a:r>
            <a:r>
              <a:rPr lang="sr-Latn-CS" dirty="0" smtClean="0"/>
              <a:t>o</a:t>
            </a:r>
            <a:r>
              <a:rPr lang="vi-VN" dirty="0" smtClean="0"/>
              <a:t>sloda</a:t>
            </a:r>
            <a:r>
              <a:rPr lang="sr-Latn-CS" dirty="0" smtClean="0">
                <a:latin typeface="Arial" pitchFamily="34" charset="0"/>
                <a:cs typeface="Arial" pitchFamily="34" charset="0"/>
              </a:rPr>
              <a:t>vc</a:t>
            </a:r>
            <a:r>
              <a:rPr lang="vi-VN" dirty="0" smtClean="0"/>
              <a:t>a, tako da bi se kazna svodila na jednu reparaciju ustanovljene štete. Prema tome, zaključenjem ugovora o radu radnik slobodno i dobrovoljno preuzima obavezu da se potčini šefu preduzeća odnosno njegovoj vlasti kažnjavanja.U stvari, unutrašnja pravila su samo jedan aneks ugovoru o radu preć</a:t>
            </a:r>
            <a:r>
              <a:rPr lang="sr-Latn-CS" dirty="0">
                <a:latin typeface="Arial" pitchFamily="34" charset="0"/>
                <a:cs typeface="Arial" pitchFamily="34" charset="0"/>
              </a:rPr>
              <a:t>u</a:t>
            </a:r>
            <a:r>
              <a:rPr lang="vi-VN" dirty="0" smtClean="0"/>
              <a:t>tn</a:t>
            </a:r>
            <a:r>
              <a:rPr lang="sr-Latn-CS" dirty="0" smtClean="0">
                <a:latin typeface="Arial" pitchFamily="34" charset="0"/>
                <a:cs typeface="Arial" pitchFamily="34" charset="0"/>
              </a:rPr>
              <a:t>o prihvaćen od strane radnika.</a:t>
            </a:r>
            <a:endParaRPr lang="en-US" dirty="0">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DISCIPLINSKO PRAVO - </a:t>
            </a:r>
            <a:r>
              <a:rPr lang="hr-HR" dirty="0" smtClean="0"/>
              <a:t>OPŠTA PITANJA</a:t>
            </a:r>
            <a:endParaRPr lang="en-US" dirty="0"/>
          </a:p>
        </p:txBody>
      </p:sp>
      <p:sp>
        <p:nvSpPr>
          <p:cNvPr id="3" name="Content Placeholder 2"/>
          <p:cNvSpPr>
            <a:spLocks noGrp="1"/>
          </p:cNvSpPr>
          <p:nvPr>
            <p:ph idx="1"/>
          </p:nvPr>
        </p:nvSpPr>
        <p:spPr/>
        <p:txBody>
          <a:bodyPr>
            <a:normAutofit fontScale="92500" lnSpcReduction="20000"/>
          </a:bodyPr>
          <a:lstStyle/>
          <a:p>
            <a:r>
              <a:rPr lang="vi-VN" dirty="0" smtClean="0"/>
              <a:t>Druga koncepcija jeste statusna ili institucionalna koja pobija prvu koncepciju. Ugovorna koncepcija me</a:t>
            </a:r>
            <a:r>
              <a:rPr lang="sr-Latn-CS" dirty="0" smtClean="0">
                <a:latin typeface="Arial" pitchFamily="34" charset="0"/>
                <a:cs typeface="Arial" pitchFamily="34" charset="0"/>
              </a:rPr>
              <a:t>š</a:t>
            </a:r>
            <a:r>
              <a:rPr lang="vi-VN" dirty="0" smtClean="0"/>
              <a:t>a pitanje disciplinske sankcije sa građanskom sankcijom z</a:t>
            </a:r>
            <a:r>
              <a:rPr lang="sr-Latn-CS" dirty="0" smtClean="0">
                <a:latin typeface="Arial" pitchFamily="34" charset="0"/>
                <a:cs typeface="Arial" pitchFamily="34" charset="0"/>
              </a:rPr>
              <a:t>a</a:t>
            </a:r>
            <a:r>
              <a:rPr lang="vi-VN" dirty="0" smtClean="0"/>
              <a:t> naknadu štete.</a:t>
            </a:r>
            <a:endParaRPr lang="sr-Latn-CS" dirty="0" smtClean="0"/>
          </a:p>
          <a:p>
            <a:r>
              <a:rPr lang="vi-VN" dirty="0" smtClean="0"/>
              <a:t>Disciplinsko pravo ima svoj izvor ne u individualnom ugovoru o radu, jer se ovo pravo vrši u stvarnosti i onda kad nije predviđeno ugovorom, a vrši se i nad radnicima preduzeća koji nisu vezani ugovorom (npr., u slučaju kada je ugovor poništen). U stvari, ovde se radi o jednom pravu koje je nedeljivo od položaja šefa preduzeća. Disciplinska vlast je neophodna dopuna i potvrda normativnoj vlasti i prava upravljanja, jer život jedne zajednice bio bi kompromitovana ako odgovorni autoritet ne bi mogao da sankcioniše pravila rukovođenja koja se nameću članovima grupe.</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DISCIPLINSKO PRAVO - </a:t>
            </a:r>
            <a:r>
              <a:rPr lang="hr-HR" dirty="0" smtClean="0"/>
              <a:t>OPŠTA PITANJA</a:t>
            </a:r>
            <a:endParaRPr lang="en-US" dirty="0"/>
          </a:p>
        </p:txBody>
      </p:sp>
      <p:sp>
        <p:nvSpPr>
          <p:cNvPr id="3" name="Content Placeholder 2"/>
          <p:cNvSpPr>
            <a:spLocks noGrp="1"/>
          </p:cNvSpPr>
          <p:nvPr>
            <p:ph idx="1"/>
          </p:nvPr>
        </p:nvSpPr>
        <p:spPr/>
        <p:txBody>
          <a:bodyPr>
            <a:normAutofit lnSpcReduction="10000"/>
          </a:bodyPr>
          <a:lstStyle/>
          <a:p>
            <a:r>
              <a:rPr lang="hr-HR" dirty="0"/>
              <a:t>Disciplinska vlast se </a:t>
            </a:r>
            <a:r>
              <a:rPr lang="hr-HR" dirty="0" smtClean="0"/>
              <a:t>prema </a:t>
            </a:r>
            <a:r>
              <a:rPr lang="hr-HR" dirty="0"/>
              <a:t>tome formira samostalno u svakoj instituciji, javnoj ili privatnoj. Tako, disciplinska vlast nalazi svoj osnov u pravu upravljanja preduzećem. Ovo pravo </a:t>
            </a:r>
            <a:r>
              <a:rPr lang="hr-HR" dirty="0" smtClean="0"/>
              <a:t>izražava </a:t>
            </a:r>
            <a:r>
              <a:rPr lang="hr-HR" dirty="0"/>
              <a:t>stanje potčinjenosti radnika poslodavcu koje je karakterističan elemenat radnog odnosa. To pravo je prirodna prerogativa poslodavca i nije potrebno da bude predviđena ugovorom: postoji jedno </a:t>
            </a:r>
            <a:r>
              <a:rPr lang="hr-HR" dirty="0" smtClean="0"/>
              <a:t>subjektivno </a:t>
            </a:r>
            <a:r>
              <a:rPr lang="hr-HR" dirty="0"/>
              <a:t>stanje koje proizlazi iz ulaženja radnika u instituciju šefa preduzeća, koji vrši svoju vlast naredbama ili uputstvima.</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DISCIPLINSKO PRAVO - </a:t>
            </a:r>
            <a:r>
              <a:rPr lang="hr-HR" dirty="0" smtClean="0"/>
              <a:t>OPŠTA PITANJA</a:t>
            </a:r>
            <a:endParaRPr lang="en-US" dirty="0"/>
          </a:p>
        </p:txBody>
      </p:sp>
      <p:sp>
        <p:nvSpPr>
          <p:cNvPr id="3" name="Content Placeholder 2"/>
          <p:cNvSpPr>
            <a:spLocks noGrp="1"/>
          </p:cNvSpPr>
          <p:nvPr>
            <p:ph idx="1"/>
          </p:nvPr>
        </p:nvSpPr>
        <p:spPr/>
        <p:txBody>
          <a:bodyPr>
            <a:normAutofit/>
          </a:bodyPr>
          <a:lstStyle/>
          <a:p>
            <a:r>
              <a:rPr lang="vi-VN" dirty="0" smtClean="0"/>
              <a:t>Disciplinsko pravo reguliše i obrađuje disciplinu i disciplinsku odgovornost u vezi sa odnosima u radu i položajem radnika u tim </a:t>
            </a:r>
            <a:r>
              <a:rPr lang="vi-VN" dirty="0" smtClean="0">
                <a:latin typeface="Arial" pitchFamily="34" charset="0"/>
                <a:cs typeface="Arial" pitchFamily="34" charset="0"/>
              </a:rPr>
              <a:t>odn</a:t>
            </a:r>
            <a:r>
              <a:rPr lang="sr-Latn-CS" dirty="0" smtClean="0">
                <a:latin typeface="Arial" pitchFamily="34" charset="0"/>
                <a:cs typeface="Arial" pitchFamily="34" charset="0"/>
              </a:rPr>
              <a:t>o</a:t>
            </a:r>
            <a:r>
              <a:rPr lang="vi-VN" dirty="0" smtClean="0">
                <a:latin typeface="Arial" pitchFamily="34" charset="0"/>
                <a:cs typeface="Arial" pitchFamily="34" charset="0"/>
              </a:rPr>
              <a:t>si</a:t>
            </a:r>
            <a:r>
              <a:rPr lang="sr-Latn-CS" dirty="0" smtClean="0">
                <a:latin typeface="Arial" pitchFamily="34" charset="0"/>
                <a:cs typeface="Arial" pitchFamily="34" charset="0"/>
              </a:rPr>
              <a:t>m</a:t>
            </a:r>
            <a:r>
              <a:rPr lang="vi-VN" dirty="0" smtClean="0"/>
              <a:t>a. Sa ovog aspekta, disciplinsko pravo obrađuje radnu disciplinu i disciplinsku odgovornost radnika u celini, bez obzira na svojstvo radnika, na organizacionu jedinicu, odnosno na karakter i vrstu službe u kojoj je zapošljen itd., </a:t>
            </a:r>
            <a:r>
              <a:rPr lang="sr-Latn-CS" dirty="0" smtClean="0">
                <a:latin typeface="Arial" pitchFamily="34" charset="0"/>
                <a:cs typeface="Arial" pitchFamily="34" charset="0"/>
              </a:rPr>
              <a:t>tj</a:t>
            </a:r>
            <a:r>
              <a:rPr lang="vi-VN" dirty="0" smtClean="0"/>
              <a:t>, u svim oblastima rada</a:t>
            </a:r>
            <a:r>
              <a:rPr lang="sr-Latn-CS" dirty="0" smtClean="0"/>
              <a: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DISCIPLINSKO PRAVO – </a:t>
            </a:r>
            <a:r>
              <a:rPr lang="hr-HR" dirty="0" smtClean="0"/>
              <a:t>RADNA DISCIPLINA</a:t>
            </a:r>
            <a:endParaRPr lang="en-US" dirty="0"/>
          </a:p>
        </p:txBody>
      </p:sp>
      <p:sp>
        <p:nvSpPr>
          <p:cNvPr id="3" name="Content Placeholder 2"/>
          <p:cNvSpPr>
            <a:spLocks noGrp="1"/>
          </p:cNvSpPr>
          <p:nvPr>
            <p:ph idx="1"/>
          </p:nvPr>
        </p:nvSpPr>
        <p:spPr/>
        <p:txBody>
          <a:bodyPr>
            <a:normAutofit lnSpcReduction="10000"/>
          </a:bodyPr>
          <a:lstStyle/>
          <a:p>
            <a:r>
              <a:rPr lang="en-US" dirty="0" err="1" smtClean="0"/>
              <a:t>Naziv</a:t>
            </a:r>
            <a:r>
              <a:rPr lang="en-US" dirty="0" smtClean="0"/>
              <a:t> »</a:t>
            </a:r>
            <a:r>
              <a:rPr lang="en-US" dirty="0" err="1" smtClean="0"/>
              <a:t>disciplina</a:t>
            </a:r>
            <a:r>
              <a:rPr lang="en-US" dirty="0" smtClean="0"/>
              <a:t>« </a:t>
            </a:r>
            <a:r>
              <a:rPr lang="en-US" dirty="0" err="1" smtClean="0"/>
              <a:t>može</a:t>
            </a:r>
            <a:r>
              <a:rPr lang="en-US" dirty="0" smtClean="0"/>
              <a:t> </a:t>
            </a:r>
            <a:r>
              <a:rPr lang="en-US" dirty="0" err="1" smtClean="0"/>
              <a:t>da</a:t>
            </a:r>
            <a:r>
              <a:rPr lang="en-US" dirty="0" smtClean="0"/>
              <a:t> </a:t>
            </a:r>
            <a:r>
              <a:rPr lang="en-US" dirty="0" err="1" smtClean="0"/>
              <a:t>ima</a:t>
            </a:r>
            <a:r>
              <a:rPr lang="en-US" dirty="0" smtClean="0"/>
              <a:t> </a:t>
            </a:r>
            <a:r>
              <a:rPr lang="en-US" dirty="0" err="1" smtClean="0"/>
              <a:t>različita</a:t>
            </a:r>
            <a:r>
              <a:rPr lang="en-US" dirty="0" smtClean="0"/>
              <a:t> </a:t>
            </a:r>
            <a:r>
              <a:rPr lang="en-US" dirty="0" err="1" smtClean="0"/>
              <a:t>značenja</a:t>
            </a:r>
            <a:r>
              <a:rPr lang="en-US" dirty="0" smtClean="0"/>
              <a:t> </a:t>
            </a:r>
            <a:r>
              <a:rPr lang="en-US" dirty="0" err="1" smtClean="0"/>
              <a:t>i</a:t>
            </a:r>
            <a:r>
              <a:rPr lang="en-US" dirty="0" smtClean="0"/>
              <a:t> </a:t>
            </a:r>
            <a:r>
              <a:rPr lang="en-US" dirty="0" err="1" smtClean="0"/>
              <a:t>smisao</a:t>
            </a:r>
            <a:r>
              <a:rPr lang="en-US" dirty="0" smtClean="0"/>
              <a:t>, </a:t>
            </a:r>
            <a:r>
              <a:rPr lang="en-US" dirty="0" err="1" smtClean="0"/>
              <a:t>te</a:t>
            </a:r>
            <a:r>
              <a:rPr lang="en-US" dirty="0" smtClean="0"/>
              <a:t> </a:t>
            </a:r>
            <a:r>
              <a:rPr lang="en-US" dirty="0" err="1" smtClean="0"/>
              <a:t>da</a:t>
            </a:r>
            <a:r>
              <a:rPr lang="en-US" dirty="0" smtClean="0"/>
              <a:t> </a:t>
            </a:r>
            <a:r>
              <a:rPr lang="en-US" dirty="0" err="1" smtClean="0"/>
              <a:t>izražava</a:t>
            </a:r>
            <a:r>
              <a:rPr lang="en-US" dirty="0" smtClean="0"/>
              <a:t> </a:t>
            </a:r>
            <a:r>
              <a:rPr lang="en-US" dirty="0" err="1" smtClean="0"/>
              <a:t>različite</a:t>
            </a:r>
            <a:r>
              <a:rPr lang="en-US" dirty="0" smtClean="0"/>
              <a:t> </a:t>
            </a:r>
            <a:r>
              <a:rPr lang="en-US" dirty="0" err="1" smtClean="0"/>
              <a:t>pojmove</a:t>
            </a:r>
            <a:r>
              <a:rPr lang="en-US" dirty="0" smtClean="0"/>
              <a:t>. </a:t>
            </a:r>
            <a:r>
              <a:rPr lang="en-US" dirty="0" err="1" smtClean="0"/>
              <a:t>Sve</a:t>
            </a:r>
            <a:r>
              <a:rPr lang="en-US" dirty="0" smtClean="0"/>
              <a:t> </a:t>
            </a:r>
            <a:r>
              <a:rPr lang="en-US" dirty="0" err="1" smtClean="0"/>
              <a:t>zavisi</a:t>
            </a:r>
            <a:r>
              <a:rPr lang="en-US" dirty="0" smtClean="0"/>
              <a:t> </a:t>
            </a:r>
            <a:r>
              <a:rPr lang="en-US" dirty="0" err="1" smtClean="0"/>
              <a:t>od</a:t>
            </a:r>
            <a:r>
              <a:rPr lang="en-US" dirty="0" smtClean="0"/>
              <a:t> toga o </a:t>
            </a:r>
            <a:r>
              <a:rPr lang="en-US" dirty="0" err="1" smtClean="0"/>
              <a:t>kojoj</a:t>
            </a:r>
            <a:r>
              <a:rPr lang="en-US" dirty="0" smtClean="0"/>
              <a:t> se</a:t>
            </a:r>
            <a:r>
              <a:rPr lang="sr-Latn-CS" dirty="0" smtClean="0"/>
              <a:t> o</a:t>
            </a:r>
            <a:r>
              <a:rPr lang="en-US" dirty="0" err="1" smtClean="0"/>
              <a:t>blasti</a:t>
            </a:r>
            <a:r>
              <a:rPr lang="en-US" dirty="0" smtClean="0"/>
              <a:t> </a:t>
            </a:r>
            <a:r>
              <a:rPr lang="en-US" dirty="0" err="1" smtClean="0"/>
              <a:t>društvene</a:t>
            </a:r>
            <a:r>
              <a:rPr lang="en-US" dirty="0" smtClean="0"/>
              <a:t> </a:t>
            </a:r>
            <a:r>
              <a:rPr lang="en-US" dirty="0" err="1" smtClean="0"/>
              <a:t>aktivnosti</a:t>
            </a:r>
            <a:r>
              <a:rPr lang="en-US" dirty="0" smtClean="0"/>
              <a:t> </a:t>
            </a:r>
            <a:r>
              <a:rPr lang="en-US" dirty="0" err="1" smtClean="0"/>
              <a:t>radi</a:t>
            </a:r>
            <a:r>
              <a:rPr lang="en-US" dirty="0" smtClean="0"/>
              <a:t> u </a:t>
            </a:r>
            <a:r>
              <a:rPr lang="en-US" dirty="0" err="1" smtClean="0"/>
              <a:t>kojoj</a:t>
            </a:r>
            <a:r>
              <a:rPr lang="en-US" dirty="0" smtClean="0"/>
              <a:t> se </a:t>
            </a:r>
            <a:r>
              <a:rPr lang="en-US" dirty="0" err="1" smtClean="0"/>
              <a:t>ona</a:t>
            </a:r>
            <a:r>
              <a:rPr lang="en-US" dirty="0" smtClean="0"/>
              <a:t> </a:t>
            </a:r>
            <a:r>
              <a:rPr lang="en-US" dirty="0" err="1" smtClean="0"/>
              <a:t>pojavljuje</a:t>
            </a:r>
            <a:r>
              <a:rPr lang="en-US" dirty="0" smtClean="0"/>
              <a:t> </a:t>
            </a:r>
            <a:r>
              <a:rPr lang="en-US" dirty="0" err="1" smtClean="0"/>
              <a:t>i</a:t>
            </a:r>
            <a:r>
              <a:rPr lang="en-US" dirty="0" smtClean="0"/>
              <a:t> </a:t>
            </a:r>
            <a:r>
              <a:rPr lang="en-US" dirty="0" err="1" smtClean="0"/>
              <a:t>koja</a:t>
            </a:r>
            <a:r>
              <a:rPr lang="en-US" dirty="0" smtClean="0"/>
              <a:t> je </a:t>
            </a:r>
            <a:r>
              <a:rPr lang="en-US" dirty="0" err="1" smtClean="0"/>
              <a:t>grana</a:t>
            </a:r>
            <a:r>
              <a:rPr lang="en-US" dirty="0" smtClean="0"/>
              <a:t> </a:t>
            </a:r>
            <a:r>
              <a:rPr lang="en-US" dirty="0" err="1" smtClean="0"/>
              <a:t>pravnog</a:t>
            </a:r>
            <a:r>
              <a:rPr lang="en-US" dirty="0" smtClean="0"/>
              <a:t> </a:t>
            </a:r>
            <a:r>
              <a:rPr lang="en-US" dirty="0" err="1" smtClean="0"/>
              <a:t>sistema</a:t>
            </a:r>
            <a:r>
              <a:rPr lang="en-US" dirty="0" smtClean="0"/>
              <a:t> </a:t>
            </a:r>
            <a:r>
              <a:rPr lang="en-US" dirty="0" err="1" smtClean="0"/>
              <a:t>reguliše</a:t>
            </a:r>
            <a:r>
              <a:rPr lang="en-US" dirty="0" smtClean="0"/>
              <a:t>. </a:t>
            </a:r>
            <a:endParaRPr lang="sr-Latn-CS" dirty="0" smtClean="0"/>
          </a:p>
          <a:p>
            <a:r>
              <a:rPr lang="sr-Latn-CS" noProof="1" smtClean="0"/>
              <a:t>Govori se o disciplini kao naučnoj i pozitivnoj grani prava (npr., radno pravo, ili upravno pravo kao posebna pravna disciplina ili grana prava), o društvenoj disciplini, o planskoj ili finansijskoj disciplini, o vojnoj disciplini, o ekonomskoj disciplini, o radnoj ili službenoj disciplini, itd.</a:t>
            </a:r>
            <a:endParaRPr lang="sr-Latn-CS" noProof="1"/>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DISCIPLINSKO PRAVO – </a:t>
            </a:r>
            <a:r>
              <a:rPr lang="hr-HR" dirty="0" smtClean="0"/>
              <a:t>RADNA DISCIPLINA</a:t>
            </a:r>
            <a:endParaRPr lang="en-US" dirty="0"/>
          </a:p>
        </p:txBody>
      </p:sp>
      <p:sp>
        <p:nvSpPr>
          <p:cNvPr id="3" name="Content Placeholder 2"/>
          <p:cNvSpPr>
            <a:spLocks noGrp="1"/>
          </p:cNvSpPr>
          <p:nvPr>
            <p:ph idx="1"/>
          </p:nvPr>
        </p:nvSpPr>
        <p:spPr/>
        <p:txBody>
          <a:bodyPr/>
          <a:lstStyle/>
          <a:p>
            <a:r>
              <a:rPr lang="sr-Latn-CS" dirty="0" smtClean="0"/>
              <a:t>Radno pravo, odnosno disciplinsko pravo prvenstveno se bavi onom disciplinom koja se odnosi na rad i ponašanje radnika u radu ili u vezi sa radom. Istina, terminologija ovde nije potpuno izjednačena jer dok zakoni u oblasti rada ne govore uopšte o »disciplini« već upotrebljavaju termin »radna obaveza«, dotle neki drugi zakoni služe se terminom i pojmom »radna disciplina«.</a:t>
            </a:r>
            <a:endParaRPr lang="sr-Latn-C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DISCIPLINSKO PRAVO – </a:t>
            </a:r>
            <a:r>
              <a:rPr lang="hr-HR" dirty="0" smtClean="0"/>
              <a:t>RADNA DISCIPLINA</a:t>
            </a:r>
            <a:endParaRPr lang="en-US" dirty="0"/>
          </a:p>
        </p:txBody>
      </p:sp>
      <p:sp>
        <p:nvSpPr>
          <p:cNvPr id="3" name="Content Placeholder 2"/>
          <p:cNvSpPr>
            <a:spLocks noGrp="1"/>
          </p:cNvSpPr>
          <p:nvPr>
            <p:ph idx="1"/>
          </p:nvPr>
        </p:nvSpPr>
        <p:spPr/>
        <p:txBody>
          <a:bodyPr>
            <a:normAutofit/>
          </a:bodyPr>
          <a:lstStyle/>
          <a:p>
            <a:r>
              <a:rPr lang="sr-Latn-CS" dirty="0" smtClean="0">
                <a:latin typeface="+mj-lt"/>
                <a:cs typeface="Arial" pitchFamily="34" charset="0"/>
              </a:rPr>
              <a:t>Radna displina u smislu Zakona o radu obuhvata </a:t>
            </a:r>
            <a:r>
              <a:rPr lang="vi-VN" dirty="0" smtClean="0">
                <a:latin typeface="+mj-lt"/>
                <a:cs typeface="Arial" pitchFamily="34" charset="0"/>
              </a:rPr>
              <a:t>»utvrđene radne dužnosti i obaveze o ponašanju radnika za vreme rada ili u vezi sa radom« </a:t>
            </a:r>
            <a:r>
              <a:rPr lang="sr-Latn-CS" dirty="0" smtClean="0">
                <a:latin typeface="+mj-lt"/>
                <a:cs typeface="Arial" pitchFamily="34" charset="0"/>
              </a:rPr>
              <a:t>.</a:t>
            </a:r>
          </a:p>
          <a:p>
            <a:r>
              <a:rPr lang="vi-VN" dirty="0" smtClean="0">
                <a:latin typeface="+mj-lt"/>
                <a:cs typeface="Arial" pitchFamily="34" charset="0"/>
              </a:rPr>
              <a:t>Prema tome, pojam radne discipline, predstavlja</a:t>
            </a:r>
            <a:r>
              <a:rPr lang="sr-Latn-CS" dirty="0" smtClean="0">
                <a:latin typeface="+mj-lt"/>
                <a:cs typeface="Arial" pitchFamily="34" charset="0"/>
              </a:rPr>
              <a:t> </a:t>
            </a:r>
            <a:r>
              <a:rPr lang="vi-VN" dirty="0" smtClean="0">
                <a:latin typeface="+mj-lt"/>
                <a:cs typeface="Arial" pitchFamily="34" charset="0"/>
              </a:rPr>
              <a:t>skup utvr</a:t>
            </a:r>
            <a:r>
              <a:rPr lang="sr-Latn-CS" dirty="0" smtClean="0">
                <a:latin typeface="+mj-lt"/>
                <a:cs typeface="Arial" pitchFamily="34" charset="0"/>
              </a:rPr>
              <a:t>đ</a:t>
            </a:r>
            <a:r>
              <a:rPr lang="vi-VN" dirty="0" smtClean="0">
                <a:latin typeface="+mj-lt"/>
                <a:cs typeface="Arial" pitchFamily="34" charset="0"/>
              </a:rPr>
              <a:t>enih radnih dužnosti (obaveza) o ponašanju radnika i službenika za vreme, samog procesa (trajanja) rada ili u vezi sa radom.</a:t>
            </a:r>
            <a:endParaRPr lang="en-US" dirty="0">
              <a:latin typeface="+mj-lt"/>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DISCIPLINSKO PRAVO – </a:t>
            </a:r>
            <a:r>
              <a:rPr lang="hr-HR" dirty="0" smtClean="0"/>
              <a:t>RADNA DISCIPLINA</a:t>
            </a:r>
            <a:endParaRPr lang="en-US" dirty="0"/>
          </a:p>
        </p:txBody>
      </p:sp>
      <p:sp>
        <p:nvSpPr>
          <p:cNvPr id="3" name="Content Placeholder 2"/>
          <p:cNvSpPr>
            <a:spLocks noGrp="1"/>
          </p:cNvSpPr>
          <p:nvPr>
            <p:ph idx="1"/>
          </p:nvPr>
        </p:nvSpPr>
        <p:spPr/>
        <p:txBody>
          <a:bodyPr/>
          <a:lstStyle/>
          <a:p>
            <a:r>
              <a:rPr lang="sr-Latn-CS" dirty="0" smtClean="0">
                <a:latin typeface="Arial" pitchFamily="34" charset="0"/>
                <a:cs typeface="Arial" pitchFamily="34" charset="0"/>
              </a:rPr>
              <a:t>Pozitivno zakonodavstvo u disciplinsko pravo </a:t>
            </a:r>
            <a:r>
              <a:rPr lang="vi-VN" dirty="0" smtClean="0">
                <a:latin typeface="Arial" pitchFamily="34" charset="0"/>
                <a:cs typeface="Arial" pitchFamily="34" charset="0"/>
              </a:rPr>
              <a:t> ne </a:t>
            </a:r>
            <a:r>
              <a:rPr lang="sr-Latn-CS" dirty="0" smtClean="0">
                <a:latin typeface="Arial" pitchFamily="34" charset="0"/>
                <a:cs typeface="Arial" pitchFamily="34" charset="0"/>
              </a:rPr>
              <a:t>uključuje </a:t>
            </a:r>
            <a:r>
              <a:rPr lang="vi-VN" dirty="0" smtClean="0">
                <a:latin typeface="Arial" pitchFamily="34" charset="0"/>
                <a:cs typeface="Arial" pitchFamily="34" charset="0"/>
              </a:rPr>
              <a:t>izričito pravila o ponašanju, </a:t>
            </a:r>
            <a:r>
              <a:rPr lang="sr-Latn-CS" dirty="0" smtClean="0">
                <a:latin typeface="Arial" pitchFamily="34" charset="0"/>
                <a:cs typeface="Arial" pitchFamily="34" charset="0"/>
              </a:rPr>
              <a:t>zaposlenog </a:t>
            </a:r>
            <a:r>
              <a:rPr lang="vi-VN" dirty="0" smtClean="0">
                <a:latin typeface="Arial" pitchFamily="34" charset="0"/>
                <a:cs typeface="Arial" pitchFamily="34" charset="0"/>
              </a:rPr>
              <a:t>van rada, van službe.</a:t>
            </a:r>
            <a:endParaRPr lang="sr-Latn-C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DISCIPLINSKO PRAVO – </a:t>
            </a:r>
            <a:r>
              <a:rPr lang="hr-HR" dirty="0" smtClean="0"/>
              <a:t>RADNA DISCIPLINA</a:t>
            </a:r>
            <a:endParaRPr lang="en-US" dirty="0"/>
          </a:p>
        </p:txBody>
      </p:sp>
      <p:sp>
        <p:nvSpPr>
          <p:cNvPr id="3" name="Content Placeholder 2"/>
          <p:cNvSpPr>
            <a:spLocks noGrp="1"/>
          </p:cNvSpPr>
          <p:nvPr>
            <p:ph idx="1"/>
          </p:nvPr>
        </p:nvSpPr>
        <p:spPr/>
        <p:txBody>
          <a:bodyPr/>
          <a:lstStyle/>
          <a:p>
            <a:r>
              <a:rPr lang="sr-Latn-CS" dirty="0" smtClean="0"/>
              <a:t>OPŠTI POJAM RADNE DISCIPLINE RADNIKA:</a:t>
            </a:r>
          </a:p>
          <a:p>
            <a:r>
              <a:rPr lang="sr-Latn-CS" dirty="0" smtClean="0"/>
              <a:t>SKUP UTVRĐENIH DUŽNOSTI (OBAVEZA) O PONAŠANJU ZAPOSLENOG ZA VREME PROCESA I TRAJANJA RADA ILI U VEZI SA RADOM (SLUŽBOM), KAO I DUŽNOSTI O PONAŠANJU ZAPOSLENOG VAN RADA, VAN SLUŽBE.</a:t>
            </a:r>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DISCIPLINSKO PRAVO – </a:t>
            </a:r>
            <a:r>
              <a:rPr lang="hr-HR" dirty="0" smtClean="0"/>
              <a:t>RADNA DISCIPLINA</a:t>
            </a:r>
            <a:endParaRPr lang="en-US" dirty="0"/>
          </a:p>
        </p:txBody>
      </p:sp>
      <p:sp>
        <p:nvSpPr>
          <p:cNvPr id="3" name="Content Placeholder 2"/>
          <p:cNvSpPr>
            <a:spLocks noGrp="1"/>
          </p:cNvSpPr>
          <p:nvPr>
            <p:ph idx="1"/>
          </p:nvPr>
        </p:nvSpPr>
        <p:spPr/>
        <p:txBody>
          <a:bodyPr>
            <a:normAutofit/>
          </a:bodyPr>
          <a:lstStyle/>
          <a:p>
            <a:r>
              <a:rPr lang="vi-VN" dirty="0" smtClean="0"/>
              <a:t>U okviru ovog pojma</a:t>
            </a:r>
            <a:r>
              <a:rPr lang="sr-Latn-CS" dirty="0" smtClean="0"/>
              <a:t> </a:t>
            </a:r>
            <a:r>
              <a:rPr lang="vi-VN" dirty="0" smtClean="0"/>
              <a:t>mogla bi se praviti razlika između </a:t>
            </a:r>
            <a:r>
              <a:rPr lang="vi-VN" b="1" dirty="0" smtClean="0"/>
              <a:t>discipline rada </a:t>
            </a:r>
            <a:r>
              <a:rPr lang="vi-VN" dirty="0" smtClean="0"/>
              <a:t>i </a:t>
            </a:r>
            <a:r>
              <a:rPr lang="vi-VN" b="1" dirty="0" smtClean="0"/>
              <a:t>discipline pona</a:t>
            </a:r>
            <a:r>
              <a:rPr lang="sr-Latn-CS" b="1" dirty="0" smtClean="0">
                <a:latin typeface="Arial" pitchFamily="34" charset="0"/>
                <a:cs typeface="Arial" pitchFamily="34" charset="0"/>
              </a:rPr>
              <a:t>šan</a:t>
            </a:r>
            <a:r>
              <a:rPr lang="vi-VN" b="1" dirty="0" smtClean="0"/>
              <a:t>ja</a:t>
            </a:r>
            <a:r>
              <a:rPr lang="vi-VN" dirty="0" smtClean="0"/>
              <a:t>. Disciplina rada obùhvatala bi sve radne dužnosti za vreme samog rada ili u vezi sa radom, odnosno vršenjem službe, „dok bi disciplina ponašanja obuhvatala dužnosti radnika van rada, van službe, tj. dužnosti koje se odnose na držanje radnika van rada, van službe, na njegovo ponašanje u privatnom životu.</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DISCIPLINSKO PRAVO – </a:t>
            </a:r>
            <a:r>
              <a:rPr lang="hr-HR" dirty="0" smtClean="0"/>
              <a:t>RADNA DISCIPLINA</a:t>
            </a:r>
            <a:endParaRPr lang="en-US" dirty="0"/>
          </a:p>
        </p:txBody>
      </p:sp>
      <p:sp>
        <p:nvSpPr>
          <p:cNvPr id="3" name="Content Placeholder 2"/>
          <p:cNvSpPr>
            <a:spLocks noGrp="1"/>
          </p:cNvSpPr>
          <p:nvPr>
            <p:ph idx="1"/>
          </p:nvPr>
        </p:nvSpPr>
        <p:spPr/>
        <p:txBody>
          <a:bodyPr>
            <a:normAutofit fontScale="85000" lnSpcReduction="20000"/>
          </a:bodyPr>
          <a:lstStyle/>
          <a:p>
            <a:r>
              <a:rPr lang="vi-VN" dirty="0" smtClean="0">
                <a:latin typeface="Arial" pitchFamily="34" charset="0"/>
                <a:cs typeface="Arial" pitchFamily="34" charset="0"/>
              </a:rPr>
              <a:t>To bi bio pojam radne discipline u objektivnom smislu, iz kojeg je isključena dis</a:t>
            </a:r>
            <a:r>
              <a:rPr lang="sr-Latn-CS" dirty="0" smtClean="0">
                <a:latin typeface="Arial" pitchFamily="34" charset="0"/>
                <a:cs typeface="Arial" pitchFamily="34" charset="0"/>
              </a:rPr>
              <a:t>c</a:t>
            </a:r>
            <a:r>
              <a:rPr lang="vi-VN" dirty="0" smtClean="0">
                <a:latin typeface="Arial" pitchFamily="34" charset="0"/>
                <a:cs typeface="Arial" pitchFamily="34" charset="0"/>
              </a:rPr>
              <a:t>ipliska odgovornost, jer ona dolazi kao posledica</a:t>
            </a:r>
            <a:r>
              <a:rPr lang="sr-Latn-CS" dirty="0" smtClean="0">
                <a:latin typeface="Arial" pitchFamily="34" charset="0"/>
                <a:cs typeface="Arial" pitchFamily="34" charset="0"/>
              </a:rPr>
              <a:t> (povrede)</a:t>
            </a:r>
            <a:r>
              <a:rPr lang="vi-VN" dirty="0" smtClean="0">
                <a:latin typeface="Arial" pitchFamily="34" charset="0"/>
                <a:cs typeface="Arial" pitchFamily="34" charset="0"/>
              </a:rPr>
              <a:t> radne discipline, te ne ulazi u sam pojam radne discipline kao utvrđenog poretka</a:t>
            </a:r>
            <a:r>
              <a:rPr lang="sr-Latn-CS" dirty="0" smtClean="0">
                <a:latin typeface="Arial" pitchFamily="34" charset="0"/>
                <a:cs typeface="Arial" pitchFamily="34" charset="0"/>
              </a:rPr>
              <a:t>.</a:t>
            </a:r>
          </a:p>
          <a:p>
            <a:r>
              <a:rPr lang="en-US" dirty="0" err="1" smtClean="0">
                <a:latin typeface="Arial" pitchFamily="34" charset="0"/>
                <a:cs typeface="Arial" pitchFamily="34" charset="0"/>
              </a:rPr>
              <a:t>Iz</a:t>
            </a:r>
            <a:r>
              <a:rPr lang="en-US" dirty="0" smtClean="0">
                <a:latin typeface="Arial" pitchFamily="34" charset="0"/>
                <a:cs typeface="Arial" pitchFamily="34" charset="0"/>
              </a:rPr>
              <a:t> </a:t>
            </a:r>
            <a:r>
              <a:rPr lang="en-US" dirty="0" err="1" smtClean="0">
                <a:latin typeface="Arial" pitchFamily="34" charset="0"/>
                <a:cs typeface="Arial" pitchFamily="34" charset="0"/>
              </a:rPr>
              <a:t>ovog</a:t>
            </a:r>
            <a:r>
              <a:rPr lang="en-US" dirty="0" smtClean="0">
                <a:latin typeface="Arial" pitchFamily="34" charset="0"/>
                <a:cs typeface="Arial" pitchFamily="34" charset="0"/>
              </a:rPr>
              <a:t> </a:t>
            </a:r>
            <a:r>
              <a:rPr lang="en-US" dirty="0" err="1" smtClean="0">
                <a:latin typeface="Arial" pitchFamily="34" charset="0"/>
                <a:cs typeface="Arial" pitchFamily="34" charset="0"/>
              </a:rPr>
              <a:t>pojma</a:t>
            </a:r>
            <a:r>
              <a:rPr lang="en-US" dirty="0" smtClean="0">
                <a:latin typeface="Arial" pitchFamily="34" charset="0"/>
                <a:cs typeface="Arial" pitchFamily="34" charset="0"/>
              </a:rPr>
              <a:t> </a:t>
            </a:r>
            <a:r>
              <a:rPr lang="en-US" dirty="0" err="1" smtClean="0">
                <a:latin typeface="Arial" pitchFamily="34" charset="0"/>
                <a:cs typeface="Arial" pitchFamily="34" charset="0"/>
              </a:rPr>
              <a:t>proizilazi</a:t>
            </a:r>
            <a:r>
              <a:rPr lang="en-US" dirty="0" smtClean="0">
                <a:latin typeface="Arial" pitchFamily="34" charset="0"/>
                <a:cs typeface="Arial" pitchFamily="34" charset="0"/>
              </a:rPr>
              <a:t> </a:t>
            </a:r>
            <a:r>
              <a:rPr lang="en-US" dirty="0" err="1" smtClean="0">
                <a:latin typeface="Arial" pitchFamily="34" charset="0"/>
                <a:cs typeface="Arial" pitchFamily="34" charset="0"/>
              </a:rPr>
              <a:t>da</a:t>
            </a:r>
            <a:r>
              <a:rPr lang="en-US" dirty="0" smtClean="0">
                <a:latin typeface="Arial" pitchFamily="34" charset="0"/>
                <a:cs typeface="Arial" pitchFamily="34" charset="0"/>
              </a:rPr>
              <a:t> </a:t>
            </a:r>
            <a:r>
              <a:rPr lang="en-US" dirty="0" err="1" smtClean="0">
                <a:latin typeface="Arial" pitchFamily="34" charset="0"/>
                <a:cs typeface="Arial" pitchFamily="34" charset="0"/>
              </a:rPr>
              <a:t>radna</a:t>
            </a:r>
            <a:r>
              <a:rPr lang="en-US" dirty="0" smtClean="0">
                <a:latin typeface="Arial" pitchFamily="34" charset="0"/>
                <a:cs typeface="Arial" pitchFamily="34" charset="0"/>
              </a:rPr>
              <a:t> </a:t>
            </a:r>
            <a:r>
              <a:rPr lang="en-US" dirty="0" err="1" smtClean="0">
                <a:latin typeface="Arial" pitchFamily="34" charset="0"/>
                <a:cs typeface="Arial" pitchFamily="34" charset="0"/>
              </a:rPr>
              <a:t>disciplina</a:t>
            </a:r>
            <a:r>
              <a:rPr lang="en-US" dirty="0" smtClean="0">
                <a:latin typeface="Arial" pitchFamily="34" charset="0"/>
                <a:cs typeface="Arial" pitchFamily="34" charset="0"/>
              </a:rPr>
              <a:t> (u </a:t>
            </a:r>
            <a:r>
              <a:rPr lang="en-US" dirty="0" err="1" smtClean="0">
                <a:latin typeface="Arial" pitchFamily="34" charset="0"/>
                <a:cs typeface="Arial" pitchFamily="34" charset="0"/>
              </a:rPr>
              <a:t>subjektivnom</a:t>
            </a:r>
            <a:r>
              <a:rPr lang="en-US" dirty="0" smtClean="0">
                <a:latin typeface="Arial" pitchFamily="34" charset="0"/>
                <a:cs typeface="Arial" pitchFamily="34" charset="0"/>
              </a:rPr>
              <a:t> </a:t>
            </a:r>
            <a:r>
              <a:rPr lang="en-US" dirty="0" err="1" smtClean="0">
                <a:latin typeface="Arial" pitchFamily="34" charset="0"/>
                <a:cs typeface="Arial" pitchFamily="34" charset="0"/>
              </a:rPr>
              <a:t>smislu</a:t>
            </a:r>
            <a:r>
              <a:rPr lang="en-US" dirty="0" smtClean="0">
                <a:latin typeface="Arial" pitchFamily="34" charset="0"/>
                <a:cs typeface="Arial" pitchFamily="34" charset="0"/>
              </a:rPr>
              <a:t>) </a:t>
            </a:r>
            <a:r>
              <a:rPr lang="en-US" dirty="0" err="1" smtClean="0">
                <a:latin typeface="Arial" pitchFamily="34" charset="0"/>
                <a:cs typeface="Arial" pitchFamily="34" charset="0"/>
              </a:rPr>
              <a:t>nalaže</a:t>
            </a:r>
            <a:r>
              <a:rPr lang="en-US" dirty="0" smtClean="0">
                <a:latin typeface="Arial" pitchFamily="34" charset="0"/>
                <a:cs typeface="Arial" pitchFamily="34" charset="0"/>
              </a:rPr>
              <a:t> </a:t>
            </a:r>
            <a:r>
              <a:rPr lang="en-US" dirty="0" err="1" smtClean="0">
                <a:latin typeface="Arial" pitchFamily="34" charset="0"/>
                <a:cs typeface="Arial" pitchFamily="34" charset="0"/>
              </a:rPr>
              <a:t>radnicima</a:t>
            </a:r>
            <a:r>
              <a:rPr lang="en-US" dirty="0" smtClean="0">
                <a:latin typeface="Arial" pitchFamily="34" charset="0"/>
                <a:cs typeface="Arial" pitchFamily="34" charset="0"/>
              </a:rPr>
              <a:t> </a:t>
            </a:r>
            <a:r>
              <a:rPr lang="en-US" dirty="0" err="1" smtClean="0">
                <a:latin typeface="Arial" pitchFamily="34" charset="0"/>
                <a:cs typeface="Arial" pitchFamily="34" charset="0"/>
              </a:rPr>
              <a:t>da</a:t>
            </a:r>
            <a:r>
              <a:rPr lang="en-US" dirty="0" smtClean="0">
                <a:latin typeface="Arial" pitchFamily="34" charset="0"/>
                <a:cs typeface="Arial" pitchFamily="34" charset="0"/>
              </a:rPr>
              <a:t> </a:t>
            </a:r>
            <a:r>
              <a:rPr lang="en-US" dirty="0" err="1" smtClean="0">
                <a:latin typeface="Arial" pitchFamily="34" charset="0"/>
                <a:cs typeface="Arial" pitchFamily="34" charset="0"/>
              </a:rPr>
              <a:t>tačno</a:t>
            </a:r>
            <a:r>
              <a:rPr lang="en-US" dirty="0" smtClean="0">
                <a:latin typeface="Arial" pitchFamily="34" charset="0"/>
                <a:cs typeface="Arial" pitchFamily="34" charset="0"/>
              </a:rPr>
              <a:t> </a:t>
            </a:r>
            <a:r>
              <a:rPr lang="en-US" dirty="0" err="1" smtClean="0">
                <a:latin typeface="Arial" pitchFamily="34" charset="0"/>
                <a:cs typeface="Arial" pitchFamily="34" charset="0"/>
              </a:rPr>
              <a:t>ispunjavaju</a:t>
            </a:r>
            <a:r>
              <a:rPr lang="en-US" dirty="0" smtClean="0">
                <a:latin typeface="Arial" pitchFamily="34" charset="0"/>
                <a:cs typeface="Arial" pitchFamily="34" charset="0"/>
              </a:rPr>
              <a:t> </a:t>
            </a:r>
            <a:r>
              <a:rPr lang="en-US" dirty="0" err="1" smtClean="0">
                <a:latin typeface="Arial" pitchFamily="34" charset="0"/>
                <a:cs typeface="Arial" pitchFamily="34" charset="0"/>
              </a:rPr>
              <a:t>svoje</a:t>
            </a:r>
            <a:r>
              <a:rPr lang="en-US" dirty="0" smtClean="0">
                <a:latin typeface="Arial" pitchFamily="34" charset="0"/>
                <a:cs typeface="Arial" pitchFamily="34" charset="0"/>
              </a:rPr>
              <a:t> </a:t>
            </a:r>
            <a:r>
              <a:rPr lang="en-US" dirty="0" err="1" smtClean="0">
                <a:latin typeface="Arial" pitchFamily="34" charset="0"/>
                <a:cs typeface="Arial" pitchFamily="34" charset="0"/>
              </a:rPr>
              <a:t>radne</a:t>
            </a:r>
            <a:r>
              <a:rPr lang="en-US" dirty="0" smtClean="0">
                <a:latin typeface="Arial" pitchFamily="34" charset="0"/>
                <a:cs typeface="Arial" pitchFamily="34" charset="0"/>
              </a:rPr>
              <a:t> </a:t>
            </a:r>
            <a:r>
              <a:rPr lang="en-US" dirty="0" err="1" smtClean="0">
                <a:latin typeface="Arial" pitchFamily="34" charset="0"/>
                <a:cs typeface="Arial" pitchFamily="34" charset="0"/>
              </a:rPr>
              <a:t>obaveze</a:t>
            </a:r>
            <a:r>
              <a:rPr lang="en-US" dirty="0" smtClean="0">
                <a:latin typeface="Arial" pitchFamily="34" charset="0"/>
                <a:cs typeface="Arial" pitchFamily="34" charset="0"/>
              </a:rPr>
              <a:t> </a:t>
            </a:r>
            <a:r>
              <a:rPr lang="en-US" dirty="0" err="1" smtClean="0">
                <a:latin typeface="Arial" pitchFamily="34" charset="0"/>
                <a:cs typeface="Arial" pitchFamily="34" charset="0"/>
              </a:rPr>
              <a:t>i</a:t>
            </a:r>
            <a:r>
              <a:rPr lang="en-US" dirty="0" smtClean="0">
                <a:latin typeface="Arial" pitchFamily="34" charset="0"/>
                <a:cs typeface="Arial" pitchFamily="34" charset="0"/>
              </a:rPr>
              <a:t> </a:t>
            </a:r>
            <a:r>
              <a:rPr lang="en-US" dirty="0" err="1" smtClean="0">
                <a:latin typeface="Arial" pitchFamily="34" charset="0"/>
                <a:cs typeface="Arial" pitchFamily="34" charset="0"/>
              </a:rPr>
              <a:t>dužnosti</a:t>
            </a:r>
            <a:r>
              <a:rPr lang="en-US" dirty="0" smtClean="0">
                <a:latin typeface="Arial" pitchFamily="34" charset="0"/>
                <a:cs typeface="Arial" pitchFamily="34" charset="0"/>
              </a:rPr>
              <a:t>, </a:t>
            </a:r>
            <a:r>
              <a:rPr lang="en-US" dirty="0" err="1" smtClean="0">
                <a:latin typeface="Arial" pitchFamily="34" charset="0"/>
                <a:cs typeface="Arial" pitchFamily="34" charset="0"/>
              </a:rPr>
              <a:t>dok</a:t>
            </a:r>
            <a:r>
              <a:rPr lang="en-US" dirty="0" smtClean="0">
                <a:latin typeface="Arial" pitchFamily="34" charset="0"/>
                <a:cs typeface="Arial" pitchFamily="34" charset="0"/>
              </a:rPr>
              <a:t> </a:t>
            </a:r>
            <a:r>
              <a:rPr lang="en-US" dirty="0" err="1" smtClean="0">
                <a:latin typeface="Arial" pitchFamily="34" charset="0"/>
                <a:cs typeface="Arial" pitchFamily="34" charset="0"/>
              </a:rPr>
              <a:t>su</a:t>
            </a:r>
            <a:r>
              <a:rPr lang="en-US" dirty="0" smtClean="0">
                <a:latin typeface="Arial" pitchFamily="34" charset="0"/>
                <a:cs typeface="Arial" pitchFamily="34" charset="0"/>
              </a:rPr>
              <a:t> </a:t>
            </a:r>
            <a:r>
              <a:rPr lang="en-US" dirty="0" err="1" smtClean="0">
                <a:latin typeface="Arial" pitchFamily="34" charset="0"/>
                <a:cs typeface="Arial" pitchFamily="34" charset="0"/>
              </a:rPr>
              <a:t>ovlašćeni</a:t>
            </a:r>
            <a:r>
              <a:rPr lang="en-US" dirty="0" smtClean="0">
                <a:latin typeface="Arial" pitchFamily="34" charset="0"/>
                <a:cs typeface="Arial" pitchFamily="34" charset="0"/>
              </a:rPr>
              <a:t> </a:t>
            </a:r>
            <a:r>
              <a:rPr lang="en-US" dirty="0" err="1" smtClean="0">
                <a:latin typeface="Arial" pitchFamily="34" charset="0"/>
                <a:cs typeface="Arial" pitchFamily="34" charset="0"/>
              </a:rPr>
              <a:t>organi</a:t>
            </a:r>
            <a:r>
              <a:rPr lang="en-US" dirty="0" smtClean="0">
                <a:latin typeface="Arial" pitchFamily="34" charset="0"/>
                <a:cs typeface="Arial" pitchFamily="34" charset="0"/>
              </a:rPr>
              <a:t> </a:t>
            </a:r>
            <a:r>
              <a:rPr lang="en-US" dirty="0" err="1" smtClean="0">
                <a:latin typeface="Arial" pitchFamily="34" charset="0"/>
                <a:cs typeface="Arial" pitchFamily="34" charset="0"/>
              </a:rPr>
              <a:t>i</a:t>
            </a:r>
            <a:r>
              <a:rPr lang="en-US" dirty="0" smtClean="0">
                <a:latin typeface="Arial" pitchFamily="34" charset="0"/>
                <a:cs typeface="Arial" pitchFamily="34" charset="0"/>
              </a:rPr>
              <a:t> </a:t>
            </a:r>
            <a:r>
              <a:rPr lang="en-US" dirty="0" err="1" smtClean="0">
                <a:latin typeface="Arial" pitchFamily="34" charset="0"/>
                <a:cs typeface="Arial" pitchFamily="34" charset="0"/>
              </a:rPr>
              <a:t>druga</a:t>
            </a:r>
            <a:r>
              <a:rPr lang="en-US" dirty="0" smtClean="0">
                <a:latin typeface="Arial" pitchFamily="34" charset="0"/>
                <a:cs typeface="Arial" pitchFamily="34" charset="0"/>
              </a:rPr>
              <a:t> </a:t>
            </a:r>
            <a:r>
              <a:rPr lang="en-US" dirty="0" err="1" smtClean="0">
                <a:latin typeface="Arial" pitchFamily="34" charset="0"/>
                <a:cs typeface="Arial" pitchFamily="34" charset="0"/>
              </a:rPr>
              <a:t>odgovorna</a:t>
            </a:r>
            <a:r>
              <a:rPr lang="en-US" dirty="0" smtClean="0">
                <a:latin typeface="Arial" pitchFamily="34" charset="0"/>
                <a:cs typeface="Arial" pitchFamily="34" charset="0"/>
              </a:rPr>
              <a:t> </a:t>
            </a:r>
            <a:r>
              <a:rPr lang="en-US" dirty="0" err="1" smtClean="0">
                <a:latin typeface="Arial" pitchFamily="34" charset="0"/>
                <a:cs typeface="Arial" pitchFamily="34" charset="0"/>
              </a:rPr>
              <a:t>lica</a:t>
            </a:r>
            <a:r>
              <a:rPr lang="en-US" dirty="0" smtClean="0">
                <a:latin typeface="Arial" pitchFamily="34" charset="0"/>
                <a:cs typeface="Arial" pitchFamily="34" charset="0"/>
              </a:rPr>
              <a:t> </a:t>
            </a:r>
            <a:r>
              <a:rPr lang="en-US" dirty="0" err="1" smtClean="0">
                <a:latin typeface="Arial" pitchFamily="34" charset="0"/>
                <a:cs typeface="Arial" pitchFamily="34" charset="0"/>
              </a:rPr>
              <a:t>dužni</a:t>
            </a:r>
            <a:r>
              <a:rPr lang="en-US" dirty="0" smtClean="0">
                <a:latin typeface="Arial" pitchFamily="34" charset="0"/>
                <a:cs typeface="Arial" pitchFamily="34" charset="0"/>
              </a:rPr>
              <a:t> </a:t>
            </a:r>
            <a:r>
              <a:rPr lang="en-US" dirty="0" err="1" smtClean="0">
                <a:latin typeface="Arial" pitchFamily="34" charset="0"/>
                <a:cs typeface="Arial" pitchFamily="34" charset="0"/>
              </a:rPr>
              <a:t>da</a:t>
            </a:r>
            <a:r>
              <a:rPr lang="en-US" dirty="0" smtClean="0">
                <a:latin typeface="Arial" pitchFamily="34" charset="0"/>
                <a:cs typeface="Arial" pitchFamily="34" charset="0"/>
              </a:rPr>
              <a:t> se </a:t>
            </a:r>
            <a:r>
              <a:rPr lang="en-US" dirty="0" err="1" smtClean="0">
                <a:latin typeface="Arial" pitchFamily="34" charset="0"/>
                <a:cs typeface="Arial" pitchFamily="34" charset="0"/>
              </a:rPr>
              <a:t>staraju</a:t>
            </a:r>
            <a:r>
              <a:rPr lang="en-US" dirty="0" smtClean="0">
                <a:latin typeface="Arial" pitchFamily="34" charset="0"/>
                <a:cs typeface="Arial" pitchFamily="34" charset="0"/>
              </a:rPr>
              <a:t> o </a:t>
            </a:r>
            <a:r>
              <a:rPr lang="en-US" dirty="0" err="1" smtClean="0">
                <a:latin typeface="Arial" pitchFamily="34" charset="0"/>
                <a:cs typeface="Arial" pitchFamily="34" charset="0"/>
              </a:rPr>
              <a:t>udruživanju</a:t>
            </a:r>
            <a:r>
              <a:rPr lang="en-US" dirty="0" smtClean="0">
                <a:latin typeface="Arial" pitchFamily="34" charset="0"/>
                <a:cs typeface="Arial" pitchFamily="34" charset="0"/>
              </a:rPr>
              <a:t> </a:t>
            </a:r>
            <a:r>
              <a:rPr lang="en-US" dirty="0" err="1" smtClean="0">
                <a:latin typeface="Arial" pitchFamily="34" charset="0"/>
                <a:cs typeface="Arial" pitchFamily="34" charset="0"/>
              </a:rPr>
              <a:t>i</a:t>
            </a:r>
            <a:r>
              <a:rPr lang="en-US" dirty="0" smtClean="0">
                <a:latin typeface="Arial" pitchFamily="34" charset="0"/>
                <a:cs typeface="Arial" pitchFamily="34" charset="0"/>
              </a:rPr>
              <a:t> </a:t>
            </a:r>
            <a:r>
              <a:rPr lang="en-US" dirty="0" err="1" smtClean="0">
                <a:latin typeface="Arial" pitchFamily="34" charset="0"/>
                <a:cs typeface="Arial" pitchFamily="34" charset="0"/>
              </a:rPr>
              <a:t>jačanju</a:t>
            </a:r>
            <a:r>
              <a:rPr lang="en-US" dirty="0" smtClean="0">
                <a:latin typeface="Arial" pitchFamily="34" charset="0"/>
                <a:cs typeface="Arial" pitchFamily="34" charset="0"/>
              </a:rPr>
              <a:t> </a:t>
            </a:r>
            <a:r>
              <a:rPr lang="en-US" dirty="0" err="1" smtClean="0">
                <a:latin typeface="Arial" pitchFamily="34" charset="0"/>
                <a:cs typeface="Arial" pitchFamily="34" charset="0"/>
              </a:rPr>
              <a:t>radne</a:t>
            </a:r>
            <a:r>
              <a:rPr lang="en-US" dirty="0" smtClean="0">
                <a:latin typeface="Arial" pitchFamily="34" charset="0"/>
                <a:cs typeface="Arial" pitchFamily="34" charset="0"/>
              </a:rPr>
              <a:t> discipline, </a:t>
            </a:r>
            <a:r>
              <a:rPr lang="en-US" dirty="0" err="1" smtClean="0">
                <a:latin typeface="Arial" pitchFamily="34" charset="0"/>
                <a:cs typeface="Arial" pitchFamily="34" charset="0"/>
              </a:rPr>
              <a:t>te</a:t>
            </a:r>
            <a:r>
              <a:rPr lang="en-US" dirty="0" smtClean="0">
                <a:latin typeface="Arial" pitchFamily="34" charset="0"/>
                <a:cs typeface="Arial" pitchFamily="34" charset="0"/>
              </a:rPr>
              <a:t> </a:t>
            </a:r>
            <a:r>
              <a:rPr lang="en-US" dirty="0" err="1" smtClean="0">
                <a:latin typeface="Arial" pitchFamily="34" charset="0"/>
                <a:cs typeface="Arial" pitchFamily="34" charset="0"/>
              </a:rPr>
              <a:t>su</a:t>
            </a:r>
            <a:r>
              <a:rPr lang="en-US" dirty="0" smtClean="0">
                <a:latin typeface="Arial" pitchFamily="34" charset="0"/>
                <a:cs typeface="Arial" pitchFamily="34" charset="0"/>
              </a:rPr>
              <a:t> </a:t>
            </a:r>
            <a:r>
              <a:rPr lang="en-US" dirty="0" err="1" smtClean="0">
                <a:latin typeface="Arial" pitchFamily="34" charset="0"/>
                <a:cs typeface="Arial" pitchFamily="34" charset="0"/>
              </a:rPr>
              <a:t>lično</a:t>
            </a:r>
            <a:r>
              <a:rPr lang="en-US" dirty="0" smtClean="0">
                <a:latin typeface="Arial" pitchFamily="34" charset="0"/>
                <a:cs typeface="Arial" pitchFamily="34" charset="0"/>
              </a:rPr>
              <a:t> </a:t>
            </a:r>
            <a:r>
              <a:rPr lang="en-US" dirty="0" err="1" smtClean="0">
                <a:latin typeface="Arial" pitchFamily="34" charset="0"/>
                <a:cs typeface="Arial" pitchFamily="34" charset="0"/>
              </a:rPr>
              <a:t>odgovorni</a:t>
            </a:r>
            <a:r>
              <a:rPr lang="en-US" dirty="0" smtClean="0">
                <a:latin typeface="Arial" pitchFamily="34" charset="0"/>
                <a:cs typeface="Arial" pitchFamily="34" charset="0"/>
              </a:rPr>
              <a:t> </a:t>
            </a:r>
            <a:r>
              <a:rPr lang="en-US" dirty="0" err="1" smtClean="0">
                <a:latin typeface="Arial" pitchFamily="34" charset="0"/>
                <a:cs typeface="Arial" pitchFamily="34" charset="0"/>
              </a:rPr>
              <a:t>ako</a:t>
            </a:r>
            <a:r>
              <a:rPr lang="en-US" dirty="0" smtClean="0">
                <a:latin typeface="Arial" pitchFamily="34" charset="0"/>
                <a:cs typeface="Arial" pitchFamily="34" charset="0"/>
              </a:rPr>
              <a:t> </a:t>
            </a:r>
            <a:r>
              <a:rPr lang="en-US" dirty="0" err="1" smtClean="0">
                <a:latin typeface="Arial" pitchFamily="34" charset="0"/>
                <a:cs typeface="Arial" pitchFamily="34" charset="0"/>
              </a:rPr>
              <a:t>ona</a:t>
            </a:r>
            <a:r>
              <a:rPr lang="en-US" dirty="0" smtClean="0">
                <a:latin typeface="Arial" pitchFamily="34" charset="0"/>
                <a:cs typeface="Arial" pitchFamily="34" charset="0"/>
              </a:rPr>
              <a:t> </a:t>
            </a:r>
            <a:r>
              <a:rPr lang="en-US" dirty="0" err="1" smtClean="0">
                <a:latin typeface="Arial" pitchFamily="34" charset="0"/>
                <a:cs typeface="Arial" pitchFamily="34" charset="0"/>
              </a:rPr>
              <a:t>nije</a:t>
            </a:r>
            <a:r>
              <a:rPr lang="en-US" dirty="0" smtClean="0">
                <a:latin typeface="Arial" pitchFamily="34" charset="0"/>
                <a:cs typeface="Arial" pitchFamily="34" charset="0"/>
              </a:rPr>
              <a:t> </a:t>
            </a:r>
            <a:r>
              <a:rPr lang="en-US" dirty="0" err="1" smtClean="0">
                <a:latin typeface="Arial" pitchFamily="34" charset="0"/>
                <a:cs typeface="Arial" pitchFamily="34" charset="0"/>
              </a:rPr>
              <a:t>na</a:t>
            </a:r>
            <a:r>
              <a:rPr lang="en-US" dirty="0" smtClean="0">
                <a:latin typeface="Arial" pitchFamily="34" charset="0"/>
                <a:cs typeface="Arial" pitchFamily="34" charset="0"/>
              </a:rPr>
              <a:t> </a:t>
            </a:r>
            <a:r>
              <a:rPr lang="en-US" dirty="0" err="1" smtClean="0">
                <a:latin typeface="Arial" pitchFamily="34" charset="0"/>
                <a:cs typeface="Arial" pitchFamily="34" charset="0"/>
              </a:rPr>
              <a:t>visini</a:t>
            </a:r>
            <a:r>
              <a:rPr lang="en-US" dirty="0" smtClean="0">
                <a:latin typeface="Arial" pitchFamily="34" charset="0"/>
                <a:cs typeface="Arial" pitchFamily="34" charset="0"/>
              </a:rPr>
              <a:t>.</a:t>
            </a:r>
            <a:endParaRPr lang="en-US" dirty="0">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113</TotalTime>
  <Words>1158</Words>
  <Application>Microsoft Office PowerPoint</Application>
  <PresentationFormat>On-screen Show (4:3)</PresentationFormat>
  <Paragraphs>50</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Flow</vt:lpstr>
      <vt:lpstr>DISCIPLINSKO PRAVO - OPŠTA PITANJA</vt:lpstr>
      <vt:lpstr>DISCIPLINSKO PRAVO - OPŠTA PITANJA</vt:lpstr>
      <vt:lpstr>DISCIPLINSKO PRAVO – RADNA DISCIPLINA</vt:lpstr>
      <vt:lpstr>DISCIPLINSKO PRAVO – RADNA DISCIPLINA</vt:lpstr>
      <vt:lpstr>DISCIPLINSKO PRAVO – RADNA DISCIPLINA</vt:lpstr>
      <vt:lpstr>DISCIPLINSKO PRAVO – RADNA DISCIPLINA</vt:lpstr>
      <vt:lpstr>DISCIPLINSKO PRAVO – RADNA DISCIPLINA</vt:lpstr>
      <vt:lpstr>DISCIPLINSKO PRAVO – RADNA DISCIPLINA</vt:lpstr>
      <vt:lpstr>DISCIPLINSKO PRAVO – RADNA DISCIPLINA</vt:lpstr>
      <vt:lpstr>Odnos radne discipline i disciplinske vlasti prema hijerarhijskoj vlasti.</vt:lpstr>
      <vt:lpstr>Odnos radne discipline i disciplinske vlasti prema hijerarhijskoj vlasti.</vt:lpstr>
      <vt:lpstr>DISCIPLINSKO PRAVO - OPŠTA PITANJA</vt:lpstr>
      <vt:lpstr>DISCIPLINSKO PRAVO - OPŠTA PITANJA</vt:lpstr>
      <vt:lpstr>DISCIPLINSKO PRAVO - OPŠTA PITANJA</vt:lpstr>
      <vt:lpstr>DISCIPLINSKO PRAVO - OPŠTA PITANJA</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DISCIPLINSKO PRAVO - OPŠTA PITANJA</dc:title>
  <dc:creator> </dc:creator>
  <cp:lastModifiedBy> </cp:lastModifiedBy>
  <cp:revision>13</cp:revision>
  <dcterms:created xsi:type="dcterms:W3CDTF">2011-11-04T08:12:06Z</dcterms:created>
  <dcterms:modified xsi:type="dcterms:W3CDTF">2011-11-04T10:05:48Z</dcterms:modified>
</cp:coreProperties>
</file>