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4" r:id="rId16"/>
    <p:sldId id="275" r:id="rId17"/>
    <p:sldId id="276" r:id="rId18"/>
    <p:sldId id="277" r:id="rId19"/>
    <p:sldId id="278" r:id="rId20"/>
    <p:sldId id="270" r:id="rId21"/>
    <p:sldId id="27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F273A-DE3E-4B6C-883E-2B00C078BB32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C7E12-60CF-4772-9C08-159CB68AE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C7E12-60CF-4772-9C08-159CB68AE7C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C7E12-60CF-4772-9C08-159CB68AE7C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C7E12-60CF-4772-9C08-159CB68AE7C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C7E12-60CF-4772-9C08-159CB68AE7C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C7E12-60CF-4772-9C08-159CB68AE7C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C7E12-60CF-4772-9C08-159CB68AE7C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C7E12-60CF-4772-9C08-159CB68AE7C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C7E12-60CF-4772-9C08-159CB68AE7CF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C7E12-60CF-4772-9C08-159CB68AE7CF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C7E12-60CF-4772-9C08-159CB68AE7CF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C7E12-60CF-4772-9C08-159CB68AE7CF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C7E12-60CF-4772-9C08-159CB68AE7C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C7E12-60CF-4772-9C08-159CB68AE7CF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C7E12-60CF-4772-9C08-159CB68AE7CF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C7E12-60CF-4772-9C08-159CB68AE7C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C7E12-60CF-4772-9C08-159CB68AE7C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C7E12-60CF-4772-9C08-159CB68AE7C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C7E12-60CF-4772-9C08-159CB68AE7C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C7E12-60CF-4772-9C08-159CB68AE7C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C7E12-60CF-4772-9C08-159CB68AE7C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C7E12-60CF-4772-9C08-159CB68AE7C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BF118-6032-4EA0-8FE6-DF8E6FE64C85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2C59D-175C-4B82-AE05-82CFCCD0A1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BF118-6032-4EA0-8FE6-DF8E6FE64C85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2C59D-175C-4B82-AE05-82CFCCD0A1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BF118-6032-4EA0-8FE6-DF8E6FE64C85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2C59D-175C-4B82-AE05-82CFCCD0A1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BF118-6032-4EA0-8FE6-DF8E6FE64C85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2C59D-175C-4B82-AE05-82CFCCD0A1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BF118-6032-4EA0-8FE6-DF8E6FE64C85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2C59D-175C-4B82-AE05-82CFCCD0A1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BF118-6032-4EA0-8FE6-DF8E6FE64C85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2C59D-175C-4B82-AE05-82CFCCD0A1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BF118-6032-4EA0-8FE6-DF8E6FE64C85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2C59D-175C-4B82-AE05-82CFCCD0A1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BF118-6032-4EA0-8FE6-DF8E6FE64C85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2C59D-175C-4B82-AE05-82CFCCD0A1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BF118-6032-4EA0-8FE6-DF8E6FE64C85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2C59D-175C-4B82-AE05-82CFCCD0A1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BF118-6032-4EA0-8FE6-DF8E6FE64C85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2C59D-175C-4B82-AE05-82CFCCD0A1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BF118-6032-4EA0-8FE6-DF8E6FE64C85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A2C59D-175C-4B82-AE05-82CFCCD0A1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35BF118-6032-4EA0-8FE6-DF8E6FE64C85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A2C59D-175C-4B82-AE05-82CFCCD0A17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DISCIPLINSKA ODGOVORNOST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Ve</a:t>
            </a:r>
            <a:r>
              <a:rPr lang="sr-Latn-CS" dirty="0" smtClean="0"/>
              <a:t>žbe, Mr Dejan Vučetić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DISCIPLINSKA ODGOVORNOST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Cyrl-CS" dirty="0" smtClean="0"/>
              <a:t>Izvršen</a:t>
            </a:r>
            <a:r>
              <a:rPr lang="en-US" dirty="0" smtClean="0"/>
              <a:t>a</a:t>
            </a:r>
            <a:r>
              <a:rPr lang="sr-Cyrl-CS" dirty="0" smtClean="0"/>
              <a:t> je svojevrstn</a:t>
            </a:r>
            <a:r>
              <a:rPr lang="en-US" dirty="0" smtClean="0"/>
              <a:t>o</a:t>
            </a:r>
            <a:r>
              <a:rPr lang="sr-Cyrl-CS" dirty="0" smtClean="0"/>
              <a:t> </a:t>
            </a:r>
            <a:r>
              <a:rPr lang="en-US" b="1" dirty="0" err="1" smtClean="0"/>
              <a:t>favorizovanje</a:t>
            </a:r>
            <a:r>
              <a:rPr lang="en-US" b="1" dirty="0" smtClean="0"/>
              <a:t> </a:t>
            </a:r>
            <a:r>
              <a:rPr lang="sr-Cyrl-CS" b="1" dirty="0" smtClean="0"/>
              <a:t>zaposlenih u državnim organima </a:t>
            </a:r>
            <a:r>
              <a:rPr lang="sr-Cyrl-CS" dirty="0" smtClean="0"/>
              <a:t>u odnosu na zaposlene kod poslodavca u preduzećima.</a:t>
            </a:r>
            <a:endParaRPr lang="en-US" dirty="0" smtClean="0"/>
          </a:p>
          <a:p>
            <a:r>
              <a:rPr lang="sr-Cyrl-CS" dirty="0" smtClean="0"/>
              <a:t>Favorizacija se ogleda, pre svega u predviđanju </a:t>
            </a:r>
            <a:r>
              <a:rPr lang="sr-Cyrl-CS" b="1" dirty="0" smtClean="0"/>
              <a:t>klasičnog disciplinskog postupk</a:t>
            </a:r>
            <a:r>
              <a:rPr lang="en-US" b="1" dirty="0" smtClean="0"/>
              <a:t>a</a:t>
            </a:r>
            <a:r>
              <a:rPr lang="sr-Cyrl-CS" b="1" dirty="0" smtClean="0"/>
              <a:t> </a:t>
            </a:r>
            <a:r>
              <a:rPr lang="sr-Cyrl-CS" dirty="0" smtClean="0"/>
              <a:t>uz </a:t>
            </a:r>
            <a:r>
              <a:rPr lang="sr-Cyrl-CS" dirty="0" smtClean="0"/>
              <a:t>učešće svih ovlašćenih subjekata postupka u raspravi. Zatim, povrede radnih obaveza se dele: na lakše i teže, čime se stepenuje odgovornost i omogućava individualizacija kazne. Za povrede radne obaveze u državni organima mogu se izreći dve mere: novčana kazna i mera prestanka radnog odnosa.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DISCIPLINSKA ODGOVORNOST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dirty="0" smtClean="0"/>
              <a:t>Odgovoran odnos zaposlenog prema svojim pravima i obavezama na radu i u vezi sa radom, savesno izvršavanje radnih dužnosti, pridržavanje odluka donetih u preduzeću esencijalne su </a:t>
            </a:r>
            <a:r>
              <a:rPr lang="sr-Cyrl-CS" b="1" dirty="0" smtClean="0"/>
              <a:t>pretpostavke nesmetanog procesa rada</a:t>
            </a:r>
            <a:r>
              <a:rPr lang="sr-Cyrl-CS" dirty="0" smtClean="0"/>
              <a:t>, uspešnog ostvarivanja radnih, poslovnih zadataka. Poštovanje pravila unutrašnjeg radnog reda naročito u uslovima tržišnog privređivanja, prvorazredni je činilac uspešnosti i većoj produktivnosti, na čemu svaki poslodavac insistira.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DISCIPLINSKA ODGOVORNOST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dirty="0" smtClean="0"/>
              <a:t>Odgovornost je uvek </a:t>
            </a:r>
            <a:r>
              <a:rPr lang="sr-Cyrl-CS" b="1" dirty="0" smtClean="0"/>
              <a:t>individualna i konkretna</a:t>
            </a:r>
            <a:r>
              <a:rPr lang="sr-Cyrl-CS" dirty="0" smtClean="0"/>
              <a:t>, a intervencija pravnog poretka javlja se u tri stadijuma: 1) u određivanju odgovornosti, dela i kazni (sankcija, mera) za slučaj povrede radne discipline; 2) u određivanju organa i pravila postupka; 3) u pravilima i merama izvršenja</a:t>
            </a:r>
            <a:r>
              <a:rPr lang="en-US" dirty="0" smtClean="0"/>
              <a:t> </a:t>
            </a:r>
            <a:r>
              <a:rPr lang="sr-Cyrl-CS" dirty="0" smtClean="0"/>
              <a:t>izrečenih sankci</a:t>
            </a:r>
            <a:r>
              <a:rPr lang="en-US" dirty="0" smtClean="0"/>
              <a:t>j</a:t>
            </a:r>
            <a:r>
              <a:rPr lang="sr-Cyrl-CS" dirty="0" smtClean="0"/>
              <a:t>a. 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DISCIPLINSKA ODGOVORNOST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dirty="0" smtClean="0"/>
              <a:t>Disciplinska odgovornost može biti paralelna sa krivičnom, prekršajnom i drugim vrstama odgovornosti. Za svako kažnjivo delo je opštim propisima utvrđeno biće tog dela, pa u slučaju da radnja </a:t>
            </a:r>
            <a:r>
              <a:rPr lang="vi-VN" dirty="0" smtClean="0"/>
              <a:t>povred</a:t>
            </a:r>
            <a:r>
              <a:rPr lang="en-US" dirty="0" smtClean="0"/>
              <a:t>e</a:t>
            </a:r>
            <a:r>
              <a:rPr lang="vi-VN" dirty="0" smtClean="0"/>
              <a:t> </a:t>
            </a:r>
            <a:r>
              <a:rPr lang="vi-VN" dirty="0" smtClean="0"/>
              <a:t>radne obaveze predstavlja i obeležje nekog kažnjivog dela (na primer, krivičnog dela, prekršaja, privrednog prestupa) zaposleni će odgovarati </a:t>
            </a:r>
            <a:r>
              <a:rPr lang="vi-VN" b="1" dirty="0" smtClean="0"/>
              <a:t>kumulativno</a:t>
            </a:r>
            <a:r>
              <a:rPr lang="vi-VN" dirty="0" smtClean="0"/>
              <a:t> i disciplinski i krivično, prekršajno i za privredni prestup.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Subordinacija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osnov</a:t>
            </a:r>
            <a:r>
              <a:rPr lang="en-US" dirty="0" smtClean="0"/>
              <a:t> </a:t>
            </a:r>
            <a:r>
              <a:rPr lang="en-US" dirty="0" err="1" smtClean="0"/>
              <a:t>disciplinske</a:t>
            </a:r>
            <a:r>
              <a:rPr lang="en-US" dirty="0" smtClean="0"/>
              <a:t> </a:t>
            </a:r>
            <a:r>
              <a:rPr lang="en-US" dirty="0" err="1" smtClean="0"/>
              <a:t>odgovornosti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Cyrl-CS" dirty="0" smtClean="0"/>
              <a:t>Rad u. formi radnog odnosa, splet međusobnih odnosa zaposlenih na radu, saradnja i povezanost u proizvodnoj aktivnosti u cilju veće produktivnosti, sublimira i nameće u toku rada određena pravila odgovornog ponašanja.</a:t>
            </a:r>
            <a:endParaRPr lang="en-US" dirty="0" smtClean="0"/>
          </a:p>
          <a:p>
            <a:r>
              <a:rPr lang="sr-Cyrl-CS" dirty="0" smtClean="0"/>
              <a:t>Polaznu, sadržinsku tačku ovih odnosa predstavljaju, uzajamna prava i dužnosti njegovih subjekata. Kao takva utvrđena su, garantovana, pravnim normama i zaštićena, pravnim sankcijama.</a:t>
            </a:r>
            <a:endParaRPr lang="en-US" dirty="0" smtClean="0"/>
          </a:p>
          <a:p>
            <a:r>
              <a:rPr lang="sr-Cyrl-CS" dirty="0" smtClean="0"/>
              <a:t>S pravnog aspekta, radni odnos je dvostrani teretni pravni posao.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Subordinacija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osnov</a:t>
            </a:r>
            <a:r>
              <a:rPr lang="en-US" dirty="0" smtClean="0"/>
              <a:t> </a:t>
            </a:r>
            <a:r>
              <a:rPr lang="en-US" dirty="0" err="1" smtClean="0"/>
              <a:t>disciplinske</a:t>
            </a:r>
            <a:r>
              <a:rPr lang="en-US" dirty="0" smtClean="0"/>
              <a:t> </a:t>
            </a:r>
            <a:r>
              <a:rPr lang="en-US" dirty="0" err="1" smtClean="0"/>
              <a:t>odgovornosti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dirty="0" smtClean="0"/>
              <a:t>Stupanjem na rad, zaposleni prihvata unapred, da savesno, marljivo i odgovorno, ostvaruje prava, obaveze i odgovornosti, na radu i u vezi sa radom, </a:t>
            </a:r>
            <a:r>
              <a:rPr lang="en-US" dirty="0" smtClean="0"/>
              <a:t>a </a:t>
            </a:r>
            <a:r>
              <a:rPr lang="sr-Cyrl-CS" dirty="0" smtClean="0"/>
              <a:t>u ekladu sa zakonom, kolektivnim ugovorom i u njima dopuštenoj meri pojedinačnim ugovorom o radu.</a:t>
            </a:r>
            <a:endParaRPr lang="en-US" dirty="0" smtClean="0"/>
          </a:p>
          <a:p>
            <a:r>
              <a:rPr lang="sr-Cyrl-CS" dirty="0" smtClean="0"/>
              <a:t>Nepoštovanje važećim pravom uređenih obaveza je razlog odgovornosti, disciplinske i materijalne i dr., kako radnika tako i poslodavca.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Subordinacija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osnov</a:t>
            </a:r>
            <a:r>
              <a:rPr lang="en-US" dirty="0" smtClean="0"/>
              <a:t> </a:t>
            </a:r>
            <a:r>
              <a:rPr lang="en-US" dirty="0" err="1" smtClean="0"/>
              <a:t>disciplinske</a:t>
            </a:r>
            <a:r>
              <a:rPr lang="en-US" dirty="0" smtClean="0"/>
              <a:t> </a:t>
            </a:r>
            <a:r>
              <a:rPr lang="en-US" dirty="0" err="1" smtClean="0"/>
              <a:t>odgovornosti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Cyrl-CS" dirty="0" smtClean="0"/>
              <a:t>Uopšte, poslodavac je titular različitih ovlašćenja koja su međusobno usko povezana, kao što su: a) ovlašćenje da samostalno uredi svoje preduzeće u njegovoj tehničkoj i osobnoj strukturi; b) ovlaštenje da odlučuje i vezi sa poslovanjem preduzeća (u pogledu njegovih ciljeva, tehničkoh sredstava, poslovanja itd.); v) ovlaštenje da donosi pravila u pravcu internog poslovanja preduzeća; g) ovlaštenje kontrole i ocene rezultata radnikova rada; d) ovlaštenje discipliniranja prema radnicima koji su zaposleni u njegovom preduzeću.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Subordinacija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osnov</a:t>
            </a:r>
            <a:r>
              <a:rPr lang="en-US" dirty="0" smtClean="0"/>
              <a:t> </a:t>
            </a:r>
            <a:r>
              <a:rPr lang="en-US" dirty="0" err="1" smtClean="0"/>
              <a:t>disciplinske</a:t>
            </a:r>
            <a:r>
              <a:rPr lang="en-US" dirty="0" smtClean="0"/>
              <a:t> </a:t>
            </a:r>
            <a:r>
              <a:rPr lang="en-US" dirty="0" err="1" smtClean="0"/>
              <a:t>odgovornosti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dirty="0" smtClean="0"/>
              <a:t>Disciplinska </a:t>
            </a:r>
            <a:r>
              <a:rPr lang="sr-Cyrl-CS" dirty="0" smtClean="0"/>
              <a:t>ovlaš</a:t>
            </a:r>
            <a:r>
              <a:rPr lang="sr-Latn-CS" dirty="0" smtClean="0"/>
              <a:t>će</a:t>
            </a:r>
            <a:r>
              <a:rPr lang="sr-Cyrl-CS" dirty="0" smtClean="0"/>
              <a:t>nja </a:t>
            </a:r>
            <a:r>
              <a:rPr lang="sr-Cyrl-CS" dirty="0" smtClean="0"/>
              <a:t>obuhvataju: a) </a:t>
            </a:r>
            <a:r>
              <a:rPr lang="sr-Cyrl-CS" dirty="0" smtClean="0"/>
              <a:t>ovlaš</a:t>
            </a:r>
            <a:r>
              <a:rPr lang="sr-Latn-CS" dirty="0" smtClean="0"/>
              <a:t>ć</a:t>
            </a:r>
            <a:r>
              <a:rPr lang="sr-Cyrl-CS" dirty="0" smtClean="0"/>
              <a:t>enja </a:t>
            </a:r>
            <a:r>
              <a:rPr lang="sr-Cyrl-CS" dirty="0" smtClean="0"/>
              <a:t>da se stvaraju pravila ponašanja radnika na radu, i b) </a:t>
            </a:r>
            <a:r>
              <a:rPr lang="sr-Cyrl-CS" dirty="0" smtClean="0"/>
              <a:t>ovlaštenja</a:t>
            </a:r>
            <a:r>
              <a:rPr lang="sr-Latn-CS" dirty="0" smtClean="0"/>
              <a:t> </a:t>
            </a:r>
            <a:r>
              <a:rPr lang="sr-Cyrl-CS" dirty="0" smtClean="0"/>
              <a:t>za </a:t>
            </a:r>
            <a:r>
              <a:rPr lang="sr-Cyrl-CS" dirty="0" smtClean="0"/>
              <a:t>primenjivanje disciplinske sankcije, ili se reducira samo na primenu</a:t>
            </a:r>
            <a:r>
              <a:rPr lang="en-US" dirty="0" smtClean="0"/>
              <a:t> </a:t>
            </a:r>
            <a:r>
              <a:rPr lang="sr-Cyrl-CS" dirty="0" smtClean="0"/>
              <a:t>sankci</a:t>
            </a:r>
            <a:r>
              <a:rPr lang="en-US" dirty="0" smtClean="0"/>
              <a:t>j</a:t>
            </a:r>
            <a:r>
              <a:rPr lang="sr-Cyrl-CS" dirty="0" smtClean="0"/>
              <a:t>e.</a:t>
            </a:r>
            <a:endParaRPr lang="en-US" dirty="0" smtClean="0"/>
          </a:p>
          <a:p>
            <a:r>
              <a:rPr lang="sr-Cyrl-CS" dirty="0" smtClean="0"/>
              <a:t> Čim takva ovlaštenja </a:t>
            </a:r>
            <a:r>
              <a:rPr lang="sr-Cyrl-CS" dirty="0" smtClean="0"/>
              <a:t>posto</a:t>
            </a:r>
            <a:r>
              <a:rPr lang="sr-Latn-CS" dirty="0" smtClean="0"/>
              <a:t>j</a:t>
            </a:r>
            <a:r>
              <a:rPr lang="sr-Cyrl-CS" dirty="0" smtClean="0"/>
              <a:t>e </a:t>
            </a:r>
            <a:r>
              <a:rPr lang="sr-Cyrl-CS" dirty="0" smtClean="0"/>
              <a:t>na jednoj strani, na drugoj strani se automatski, nužno javlja odnos subordinacije.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Subordinacija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osnov</a:t>
            </a:r>
            <a:r>
              <a:rPr lang="en-US" dirty="0" smtClean="0"/>
              <a:t> </a:t>
            </a:r>
            <a:r>
              <a:rPr lang="en-US" dirty="0" err="1" smtClean="0"/>
              <a:t>disciplinske</a:t>
            </a:r>
            <a:r>
              <a:rPr lang="en-US" dirty="0" smtClean="0"/>
              <a:t> </a:t>
            </a:r>
            <a:r>
              <a:rPr lang="en-US" dirty="0" err="1" smtClean="0"/>
              <a:t>odgovornosti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/>
              <a:t>Subordinacija nije tehnički pojam i ne sme se reducirati na "podređenost" i "nadređenost" pri samom obavljanju rada (službe).</a:t>
            </a:r>
            <a:endParaRPr lang="en-US" dirty="0" smtClean="0"/>
          </a:p>
          <a:p>
            <a:r>
              <a:rPr lang="en-US" dirty="0" err="1" smtClean="0"/>
              <a:t>Prema</a:t>
            </a:r>
            <a:r>
              <a:rPr lang="en-US" dirty="0" smtClean="0"/>
              <a:t> N. </a:t>
            </a:r>
            <a:r>
              <a:rPr lang="en-US" dirty="0" err="1" smtClean="0"/>
              <a:t>Tintiću</a:t>
            </a:r>
            <a:r>
              <a:rPr lang="en-US" dirty="0" smtClean="0"/>
              <a:t>, </a:t>
            </a:r>
            <a:r>
              <a:rPr lang="en-US" dirty="0" err="1" smtClean="0"/>
              <a:t>čim</a:t>
            </a:r>
            <a:r>
              <a:rPr lang="en-US" dirty="0" smtClean="0"/>
              <a:t> </a:t>
            </a:r>
            <a:r>
              <a:rPr lang="en-US" dirty="0" err="1" smtClean="0"/>
              <a:t>postoje</a:t>
            </a:r>
            <a:r>
              <a:rPr lang="en-US" dirty="0" smtClean="0"/>
              <a:t> </a:t>
            </a:r>
            <a:r>
              <a:rPr lang="en-US" dirty="0" err="1" smtClean="0"/>
              <a:t>dužnosti</a:t>
            </a:r>
            <a:r>
              <a:rPr lang="en-US" dirty="0" smtClean="0"/>
              <a:t>, </a:t>
            </a:r>
            <a:r>
              <a:rPr lang="en-US" dirty="0" err="1" smtClean="0"/>
              <a:t>moguće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povrede</a:t>
            </a:r>
            <a:r>
              <a:rPr lang="en-US" dirty="0" smtClean="0"/>
              <a:t> </a:t>
            </a:r>
            <a:r>
              <a:rPr lang="en-US" dirty="0" err="1" smtClean="0"/>
              <a:t>tih</a:t>
            </a:r>
            <a:r>
              <a:rPr lang="en-US" dirty="0" smtClean="0"/>
              <a:t> </a:t>
            </a:r>
            <a:r>
              <a:rPr lang="en-US" dirty="0" err="1" smtClean="0"/>
              <a:t>dužnosti</a:t>
            </a:r>
            <a:r>
              <a:rPr lang="en-US" dirty="0" smtClean="0"/>
              <a:t>. A </a:t>
            </a:r>
            <a:r>
              <a:rPr lang="en-US" dirty="0" err="1" smtClean="0"/>
              <a:t>kada</a:t>
            </a:r>
            <a:r>
              <a:rPr lang="en-US" dirty="0" smtClean="0"/>
              <a:t> je </a:t>
            </a:r>
            <a:r>
              <a:rPr lang="en-US" dirty="0" err="1" smtClean="0"/>
              <a:t>potreban</a:t>
            </a:r>
            <a:r>
              <a:rPr lang="en-US" dirty="0" smtClean="0"/>
              <a:t> red (</a:t>
            </a:r>
            <a:r>
              <a:rPr lang="en-US" dirty="0" err="1" smtClean="0"/>
              <a:t>ordo</a:t>
            </a:r>
            <a:r>
              <a:rPr lang="en-US" dirty="0" smtClean="0"/>
              <a:t>), </a:t>
            </a:r>
            <a:r>
              <a:rPr lang="en-US" dirty="0" err="1" smtClean="0"/>
              <a:t>potrebne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zapovedi</a:t>
            </a:r>
            <a:r>
              <a:rPr lang="en-US" dirty="0" smtClean="0"/>
              <a:t>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 smtClean="0"/>
              <a:t>zabrane</a:t>
            </a:r>
            <a:r>
              <a:rPr lang="en-US" dirty="0" smtClean="0"/>
              <a:t> (</a:t>
            </a:r>
            <a:r>
              <a:rPr lang="en-US" dirty="0" err="1" smtClean="0"/>
              <a:t>jussum</a:t>
            </a:r>
            <a:r>
              <a:rPr lang="en-US" dirty="0" smtClean="0"/>
              <a:t>).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Subordinacija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osnov</a:t>
            </a:r>
            <a:r>
              <a:rPr lang="en-US" dirty="0" smtClean="0"/>
              <a:t> </a:t>
            </a:r>
            <a:r>
              <a:rPr lang="en-US" dirty="0" err="1" smtClean="0"/>
              <a:t>disciplinske</a:t>
            </a:r>
            <a:r>
              <a:rPr lang="en-US" dirty="0" smtClean="0"/>
              <a:t> </a:t>
            </a:r>
            <a:r>
              <a:rPr lang="en-US" dirty="0" err="1" smtClean="0"/>
              <a:t>odgovornosti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dirty="0" smtClean="0"/>
              <a:t>Uprava preduzeća ne može utvrđivati samo obaveze zaposlenima, već im se istovremeno moraju priznati i </a:t>
            </a:r>
            <a:r>
              <a:rPr lang="sr-Cyrl-CS" b="1" dirty="0" smtClean="0"/>
              <a:t>prava</a:t>
            </a:r>
            <a:r>
              <a:rPr lang="sr-Cyrl-CS" dirty="0" smtClean="0"/>
              <a:t>. Zaposleni nemaju samo obavezu da proizvode, već i pravo da pod određenim uslovima normativno uređuju uslove rada i odnose unutar predzeća, da učestvuju u upravljanju preduzećem imaju pravo na kolektivno pregovaranje, pravo na sindikalno organizovanje i delovanje, pravo na informisanje o bitnim pitanjima iz oblasti radnog odnosa, pravo na davanje inicijativa i predloga i drugo.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DISCIPLINSKA ODGOVORNOST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dirty="0" smtClean="0"/>
              <a:t>Radnici za svoj rad snose punu </a:t>
            </a:r>
            <a:r>
              <a:rPr lang="vi-VN" b="1" dirty="0" smtClean="0"/>
              <a:t>ličnu odgovornost</a:t>
            </a:r>
            <a:r>
              <a:rPr lang="vi-VN" dirty="0" smtClean="0"/>
              <a:t>, koja se konkretizuje u disciplinskoj, materijalnoj i krivičnoj od govornosti. Za razliku od situacije u kojoj oni istupaju kao građani u svom privatnom životu, van preduzeća i ustanove, pozitivno pravo predviđa p</a:t>
            </a:r>
            <a:r>
              <a:rPr lang="sr-Latn-CS" dirty="0" smtClean="0"/>
              <a:t>o</a:t>
            </a:r>
            <a:r>
              <a:rPr lang="vi-VN" dirty="0" smtClean="0"/>
              <a:t>sebnu </a:t>
            </a:r>
            <a:r>
              <a:rPr lang="vi-VN" b="1" dirty="0" smtClean="0"/>
              <a:t>disciplinsku, materijalnu i krivičnu </a:t>
            </a:r>
            <a:r>
              <a:rPr lang="vi-VN" dirty="0" smtClean="0"/>
              <a:t>odgovornost koje proizilaze po osnovu rada, iz svojstva radnika i njihovog položaja. 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dirty="0" smtClean="0"/>
              <a:t>Elementi i uslovi disciplinske odgovornosti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/>
              <a:t>Zaposleni koji svojom krivicom, činjenjem ili nečinjenjem ne izvršava svoje dužnosti i radno - pravne obaveze na radu ili vezi sa radom, u skladu sa važećim pravom, ili se ne pridržava odluka i instrukcija poslodavca, narušava radnu disciplinu čineći povredu radne obaveze koja kao disciplinski kažnjivo delo povlači disciplinsku odgovornost zaposlenih.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dirty="0" smtClean="0"/>
              <a:t>Elementi i uslovi disciplinske odgovornosti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Cyrl-CS" dirty="0" smtClean="0"/>
              <a:t>Da bi radnik disciplinski odgovarao za učinjenu povredu radne obaveze, potrebna je kumulacija subjektivnih i objektivnih elemenata.</a:t>
            </a:r>
            <a:endParaRPr lang="en-US" dirty="0" smtClean="0"/>
          </a:p>
          <a:p>
            <a:r>
              <a:rPr lang="sr-Cyrl-CS" dirty="0" smtClean="0"/>
              <a:t>Za disciplinsko delo ili disciplinsku grešku, potrebno je: a) da postoji utvrđena radna disciplina; b) da postoji napad na utvrđenu radnu disciplinu; v) da je napad izvršio zaposleni; g) uzročnost između činjenja ili nečinjenja zaposlenog i posledice.</a:t>
            </a:r>
            <a:endParaRPr lang="en-US" dirty="0" smtClean="0"/>
          </a:p>
          <a:p>
            <a:r>
              <a:rPr lang="sr-Cyrl-CS" dirty="0" smtClean="0"/>
              <a:t>Da bi radnik bio odgovoran za povredu radne obaveze moraju se kumulativno ispuniti sledeći uslovi: a) da postoje svi bitni elementi disciplinskog dela; b) da je radnik izvršio povredu svojom krivicom; v) da </a:t>
            </a:r>
            <a:r>
              <a:rPr lang="en-US" dirty="0" smtClean="0"/>
              <a:t>je </a:t>
            </a:r>
            <a:r>
              <a:rPr lang="sr-Cyrl-CS" dirty="0" smtClean="0"/>
              <a:t>u trenutku izvršenja povrede bio uračunljiv.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DISCIPLINSKA ODGOVORNOST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b="1" dirty="0" smtClean="0"/>
              <a:t>Disciplinska odgovornost je odgovornost za utvrđene povrede radne obaveze i druge povrede radne discipline, za koje se od ovlašćenih organa u zakonom propisanom postupku izriču propisane disciplinske kazne. </a:t>
            </a:r>
            <a:r>
              <a:rPr lang="vi-VN" dirty="0" smtClean="0"/>
              <a:t>Zaposleni prema tome odgovara za povrede radnih obaveza, ali isto tako i za </a:t>
            </a:r>
            <a:r>
              <a:rPr lang="vi-VN" b="1" dirty="0" smtClean="0"/>
              <a:t>druge povrede radne discipline</a:t>
            </a:r>
            <a:r>
              <a:rPr lang="vi-VN" dirty="0" smtClean="0"/>
              <a:t>, pri čemu se disciplinska razlikuje bitno od drugih odgovornosti, koje se mogu primeniti prema zaposlenom i prema svakom drugom građaninu.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DISCIPLINSKA ODGOVORNOST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dirty="0" smtClean="0"/>
              <a:t>Shodno sudskoj praksi može se reći da, se </a:t>
            </a:r>
            <a:r>
              <a:rPr lang="sr-Cyrl-CS" b="1" dirty="0" smtClean="0"/>
              <a:t>postupak</a:t>
            </a:r>
            <a:r>
              <a:rPr lang="sr-Cyrl-CS" dirty="0" smtClean="0"/>
              <a:t> utvrđivanja disciplinske odgovornosti, kao nezavistan i samostalan, vodi i nastavlja bez obzira na druge postupke, koji se vode protiv zaposlenog.</a:t>
            </a:r>
            <a:endParaRPr lang="en-US" dirty="0" smtClean="0"/>
          </a:p>
          <a:p>
            <a:r>
              <a:rPr lang="sr-Cyrl-CS" dirty="0" smtClean="0"/>
              <a:t>Disciplinska odgovornost je u odnosu na ostale odgovornosti specifična po tome što je primenljiva </a:t>
            </a:r>
            <a:r>
              <a:rPr lang="sr-Cyrl-CS" b="1" dirty="0" smtClean="0"/>
              <a:t>samo protiv određenih fizičkih lica </a:t>
            </a:r>
            <a:r>
              <a:rPr lang="sr-Cyrl-CS" dirty="0" smtClean="0"/>
              <a:t>- radnika, odnosno lica u radnom odnosu. Radnopravno posmatrano protiv svih osoba u odnosu subordinacije.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DISCIPLINSKA ODGOVORNOST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Primenjuje</a:t>
            </a:r>
            <a:r>
              <a:rPr lang="en-US" dirty="0" smtClean="0"/>
              <a:t> se </a:t>
            </a:r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 smtClean="0"/>
              <a:t>zaposlenom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momenta</a:t>
            </a:r>
            <a:r>
              <a:rPr lang="en-US" dirty="0" smtClean="0"/>
              <a:t> </a:t>
            </a:r>
            <a:r>
              <a:rPr lang="en-US" dirty="0" err="1" smtClean="0"/>
              <a:t>njegovog</a:t>
            </a:r>
            <a:r>
              <a:rPr lang="en-US" dirty="0" smtClean="0"/>
              <a:t> </a:t>
            </a:r>
            <a:r>
              <a:rPr lang="en-US" dirty="0" err="1" smtClean="0"/>
              <a:t>stupanja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rad</a:t>
            </a:r>
            <a:r>
              <a:rPr lang="en-US" dirty="0" smtClean="0"/>
              <a:t>, </a:t>
            </a:r>
            <a:r>
              <a:rPr lang="en-US" dirty="0" err="1" smtClean="0"/>
              <a:t>tj</a:t>
            </a:r>
            <a:r>
              <a:rPr lang="en-US" dirty="0" smtClean="0"/>
              <a:t>.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početka</a:t>
            </a:r>
            <a:r>
              <a:rPr lang="en-US" dirty="0" smtClean="0"/>
              <a:t> </a:t>
            </a:r>
            <a:r>
              <a:rPr lang="en-US" dirty="0" err="1" smtClean="0"/>
              <a:t>rada</a:t>
            </a:r>
            <a:r>
              <a:rPr lang="en-US" dirty="0" smtClean="0"/>
              <a:t> pa </a:t>
            </a:r>
            <a:r>
              <a:rPr lang="en-US" dirty="0" err="1" smtClean="0"/>
              <a:t>sve</a:t>
            </a:r>
            <a:r>
              <a:rPr lang="en-US" dirty="0" smtClean="0"/>
              <a:t> do </a:t>
            </a:r>
            <a:r>
              <a:rPr lang="en-US" dirty="0" err="1" smtClean="0"/>
              <a:t>njegovog</a:t>
            </a:r>
            <a:r>
              <a:rPr lang="en-US" dirty="0" smtClean="0"/>
              <a:t> </a:t>
            </a:r>
            <a:r>
              <a:rPr lang="en-US" dirty="0" err="1" smtClean="0"/>
              <a:t>prestanka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Zasniva</a:t>
            </a:r>
            <a:r>
              <a:rPr lang="en-US" dirty="0" smtClean="0"/>
              <a:t> se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povredi</a:t>
            </a:r>
            <a:r>
              <a:rPr lang="en-US" dirty="0" smtClean="0"/>
              <a:t> </a:t>
            </a:r>
            <a:r>
              <a:rPr lang="en-US" dirty="0" err="1" smtClean="0"/>
              <a:t>posebnih</a:t>
            </a:r>
            <a:r>
              <a:rPr lang="en-US" dirty="0" smtClean="0"/>
              <a:t> </a:t>
            </a:r>
            <a:r>
              <a:rPr lang="en-US" dirty="0" err="1" smtClean="0"/>
              <a:t>pravila</a:t>
            </a:r>
            <a:r>
              <a:rPr lang="en-US" dirty="0" smtClean="0"/>
              <a:t> </a:t>
            </a:r>
            <a:r>
              <a:rPr lang="en-US" dirty="0" err="1" smtClean="0"/>
              <a:t>ponašanja</a:t>
            </a:r>
            <a:r>
              <a:rPr lang="en-US" dirty="0" smtClean="0"/>
              <a:t>,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rezultat</a:t>
            </a:r>
            <a:r>
              <a:rPr lang="en-US" dirty="0" smtClean="0"/>
              <a:t> </a:t>
            </a:r>
            <a:r>
              <a:rPr lang="en-US" dirty="0" err="1" smtClean="0"/>
              <a:t>potrebe</a:t>
            </a:r>
            <a:r>
              <a:rPr lang="en-US" dirty="0" smtClean="0"/>
              <a:t> </a:t>
            </a:r>
            <a:r>
              <a:rPr lang="en-US" dirty="0" err="1" smtClean="0"/>
              <a:t>radne</a:t>
            </a:r>
            <a:r>
              <a:rPr lang="en-US" dirty="0" smtClean="0"/>
              <a:t> discipline, </a:t>
            </a:r>
            <a:r>
              <a:rPr lang="en-US" dirty="0" err="1" smtClean="0"/>
              <a:t>kojih</a:t>
            </a:r>
            <a:r>
              <a:rPr lang="en-US" dirty="0" smtClean="0"/>
              <a:t> se </a:t>
            </a:r>
            <a:r>
              <a:rPr lang="en-US" dirty="0" err="1" smtClean="0"/>
              <a:t>zaposleni</a:t>
            </a:r>
            <a:r>
              <a:rPr lang="en-US" dirty="0" smtClean="0"/>
              <a:t> </a:t>
            </a:r>
            <a:r>
              <a:rPr lang="en-US" dirty="0" err="1" smtClean="0"/>
              <a:t>moraju</a:t>
            </a:r>
            <a:r>
              <a:rPr lang="en-US" dirty="0" smtClean="0"/>
              <a:t> </a:t>
            </a:r>
            <a:r>
              <a:rPr lang="en-US" dirty="0" err="1" smtClean="0"/>
              <a:t>pridržavati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radu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u </a:t>
            </a:r>
            <a:r>
              <a:rPr lang="en-US" dirty="0" err="1" smtClean="0"/>
              <a:t>vezi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radom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DISCIPLINSKA ODGOVORNOST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dirty="0" smtClean="0"/>
              <a:t>Pravna regulativa disciplinske odgovornosti se ne može svesti na prostu relaciju odgovornost i sankcija za povredu utvrđene radne discipline.</a:t>
            </a:r>
          </a:p>
          <a:p>
            <a:r>
              <a:rPr lang="vi-VN" b="1" dirty="0" smtClean="0"/>
              <a:t>Sankcija</a:t>
            </a:r>
            <a:r>
              <a:rPr lang="vi-VN" dirty="0" smtClean="0"/>
              <a:t> u najširem smislu je ona pravna posledica koja prati povredu pravnih propisa, ali ona jeste i mora biti </a:t>
            </a:r>
            <a:r>
              <a:rPr lang="vi-VN" b="1" dirty="0" smtClean="0"/>
              <a:t>poslednje sredstvo </a:t>
            </a:r>
            <a:r>
              <a:rPr lang="vi-VN" dirty="0" smtClean="0"/>
              <a:t>u arsenalu drugih uticaja na disciplinu, nikako jedina.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DISCIPLINSKA ODGOVORNOST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dirty="0" smtClean="0"/>
              <a:t>Za disciplinsko delo ili </a:t>
            </a:r>
            <a:r>
              <a:rPr lang="sr-Cyrl-CS" b="1" dirty="0" smtClean="0"/>
              <a:t>disciplinsku grešku</a:t>
            </a:r>
            <a:r>
              <a:rPr lang="sr-Cyrl-CS" dirty="0" smtClean="0"/>
              <a:t>, potrebno je: a) da postoji utvrđena radna disciplina; b) da postoji napad na utvrđenu radnu disciplinu; v) da je napad izvršio zaposleni; g) uzročnost između činjenja ili nečinjenja zaposlenog i posledice.</a:t>
            </a:r>
            <a:endParaRPr lang="en-US" dirty="0" smtClean="0"/>
          </a:p>
          <a:p>
            <a:r>
              <a:rPr lang="sr-Cyrl-CS" dirty="0" smtClean="0"/>
              <a:t>Povreda mora biti posledica krivice zaposlenog (umišljaj, nehat) i uračunljivosti. Ponašanje radnika protiv njegove volje (pod silom, prinudom, pretnjom) u pravilu ne predstavlja povredu radne obaveze.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DISCIPLINSKA ODGOVORNOST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dirty="0" smtClean="0"/>
              <a:t>Da bi radnik bio odgovoran za povredu radne obaveze moraju se </a:t>
            </a:r>
            <a:r>
              <a:rPr lang="sr-Cyrl-CS" b="1" dirty="0" smtClean="0"/>
              <a:t>kumulativno</a:t>
            </a:r>
            <a:r>
              <a:rPr lang="sr-Cyrl-CS" dirty="0" smtClean="0"/>
              <a:t> ispuniti sledeći uslovi: a) da postoje svi bitni elementi disciplinskog dela; b) da je radnik izvršio povredu svojom krivicom; v) da je u trenutku izvršenja povrede bio uračunljiv.</a:t>
            </a:r>
            <a:endParaRPr lang="en-US" dirty="0" smtClean="0"/>
          </a:p>
          <a:p>
            <a:r>
              <a:rPr lang="sr-Cyrl-CS" dirty="0" smtClean="0"/>
              <a:t>Pozitivni zakonski propisi u oblasti radnog odnosa ne poznaju definiciju pojma radna disciplina kao ni disciplinske krivice, već se više vezuje za posledice izvršenih disciplinskih dela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DISCIPLINSKA ODGOVORNOST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dirty="0" smtClean="0"/>
              <a:t>Polazni princip na kome </a:t>
            </a:r>
            <a:r>
              <a:rPr lang="en-US" dirty="0" smtClean="0"/>
              <a:t>se </a:t>
            </a:r>
            <a:r>
              <a:rPr lang="sr-Cyrl-CS" dirty="0" smtClean="0"/>
              <a:t>bazira </a:t>
            </a:r>
            <a:r>
              <a:rPr lang="en-US" dirty="0" err="1" smtClean="0"/>
              <a:t>disciplinska</a:t>
            </a:r>
            <a:r>
              <a:rPr lang="en-US" dirty="0" smtClean="0"/>
              <a:t> </a:t>
            </a:r>
            <a:r>
              <a:rPr lang="en-US" dirty="0" err="1" smtClean="0"/>
              <a:t>odgovornost</a:t>
            </a:r>
            <a:r>
              <a:rPr lang="en-US" dirty="0" smtClean="0"/>
              <a:t> </a:t>
            </a:r>
            <a:r>
              <a:rPr lang="sr-Cyrl-CS" dirty="0" smtClean="0"/>
              <a:t>je </a:t>
            </a:r>
            <a:r>
              <a:rPr lang="sr-Cyrl-CS" b="1" dirty="0" smtClean="0"/>
              <a:t>ugovor o radu</a:t>
            </a:r>
            <a:r>
              <a:rPr lang="sr-Cyrl-CS" dirty="0" smtClean="0"/>
              <a:t>. Naime, zaključenjem ugovora o radu, ugovorne strane su preuzele obaveze u pogledu prava i dužnosti i to tako da ih izvršavaju u najboljoj veri (</a:t>
            </a:r>
            <a:r>
              <a:rPr lang="en-US" dirty="0" smtClean="0"/>
              <a:t>bona fides</a:t>
            </a:r>
            <a:r>
              <a:rPr lang="sr-Cyrl-CS" dirty="0" smtClean="0"/>
              <a:t>). Ako radnik ne izvršava radne obaveze, poslodavac preduzima "mere disciplinovanja".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120</TotalTime>
  <Words>1492</Words>
  <Application>Microsoft Office PowerPoint</Application>
  <PresentationFormat>On-screen Show (4:3)</PresentationFormat>
  <Paragraphs>76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Flow</vt:lpstr>
      <vt:lpstr>DISCIPLINSKA ODGOVORNOST</vt:lpstr>
      <vt:lpstr>DISCIPLINSKA ODGOVORNOST</vt:lpstr>
      <vt:lpstr>DISCIPLINSKA ODGOVORNOST</vt:lpstr>
      <vt:lpstr>DISCIPLINSKA ODGOVORNOST</vt:lpstr>
      <vt:lpstr>DISCIPLINSKA ODGOVORNOST</vt:lpstr>
      <vt:lpstr>DISCIPLINSKA ODGOVORNOST</vt:lpstr>
      <vt:lpstr>DISCIPLINSKA ODGOVORNOST</vt:lpstr>
      <vt:lpstr>DISCIPLINSKA ODGOVORNOST</vt:lpstr>
      <vt:lpstr>DISCIPLINSKA ODGOVORNOST</vt:lpstr>
      <vt:lpstr>DISCIPLINSKA ODGOVORNOST</vt:lpstr>
      <vt:lpstr>DISCIPLINSKA ODGOVORNOST</vt:lpstr>
      <vt:lpstr>DISCIPLINSKA ODGOVORNOST</vt:lpstr>
      <vt:lpstr>DISCIPLINSKA ODGOVORNOST</vt:lpstr>
      <vt:lpstr>Subordinacija kao osnov disciplinske odgovornosti</vt:lpstr>
      <vt:lpstr>Subordinacija kao osnov disciplinske odgovornosti</vt:lpstr>
      <vt:lpstr>Subordinacija kao osnov disciplinske odgovornosti</vt:lpstr>
      <vt:lpstr>Subordinacija kao osnov disciplinske odgovornosti</vt:lpstr>
      <vt:lpstr>Subordinacija kao osnov disciplinske odgovornosti</vt:lpstr>
      <vt:lpstr>Subordinacija kao osnov disciplinske odgovornosti</vt:lpstr>
      <vt:lpstr>Elementi i uslovi disciplinske odgovornosti</vt:lpstr>
      <vt:lpstr>Elementi i uslovi disciplinske odgovornosti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DISCIPLINSKA ODGOVORNOST</dc:title>
  <dc:creator> </dc:creator>
  <cp:lastModifiedBy> </cp:lastModifiedBy>
  <cp:revision>21</cp:revision>
  <dcterms:created xsi:type="dcterms:W3CDTF">2011-11-04T10:07:15Z</dcterms:created>
  <dcterms:modified xsi:type="dcterms:W3CDTF">2011-11-11T10:47:47Z</dcterms:modified>
</cp:coreProperties>
</file>