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63" r:id="rId4"/>
    <p:sldId id="264" r:id="rId5"/>
    <p:sldId id="265" r:id="rId6"/>
    <p:sldId id="267" r:id="rId7"/>
    <p:sldId id="280" r:id="rId8"/>
    <p:sldId id="268" r:id="rId9"/>
    <p:sldId id="269" r:id="rId10"/>
    <p:sldId id="266" r:id="rId11"/>
    <p:sldId id="258" r:id="rId12"/>
    <p:sldId id="270" r:id="rId13"/>
    <p:sldId id="271" r:id="rId14"/>
    <p:sldId id="272" r:id="rId15"/>
    <p:sldId id="273" r:id="rId16"/>
    <p:sldId id="274" r:id="rId17"/>
    <p:sldId id="275" r:id="rId18"/>
    <p:sldId id="276" r:id="rId19"/>
    <p:sldId id="277" r:id="rId20"/>
    <p:sldId id="281" r:id="rId21"/>
    <p:sldId id="282" r:id="rId22"/>
    <p:sldId id="283" r:id="rId23"/>
    <p:sldId id="278" r:id="rId24"/>
    <p:sldId id="279" r:id="rId25"/>
    <p:sldId id="259" r:id="rId26"/>
    <p:sldId id="260"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270BB8-CA4C-4B27-8300-F7E31413A0C7}" type="datetimeFigureOut">
              <a:rPr lang="en-US" smtClean="0"/>
              <a:pPr/>
              <a:t>12/2/2011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E6ABC-9DC4-4A02-A0CC-F827A15C35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BE6ABC-9DC4-4A02-A0CC-F827A15C35A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8DBF77F-AD0A-427D-8B9E-51A3E728E1F6}" type="datetimeFigureOut">
              <a:rPr lang="en-US" smtClean="0"/>
              <a:pPr/>
              <a:t>12/2/2011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6EFE4C0-9068-40A6-B049-72EDA0282F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EFE4C0-9068-40A6-B049-72EDA0282F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EFE4C0-9068-40A6-B049-72EDA0282F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EFE4C0-9068-40A6-B049-72EDA0282F1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EFE4C0-9068-40A6-B049-72EDA0282F1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EFE4C0-9068-40A6-B049-72EDA0282F1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6EFE4C0-9068-40A6-B049-72EDA0282F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6EFE4C0-9068-40A6-B049-72EDA0282F1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8DBF77F-AD0A-427D-8B9E-51A3E728E1F6}" type="datetimeFigureOut">
              <a:rPr lang="en-US" smtClean="0"/>
              <a:pPr/>
              <a:t>12/2/2011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6EFE4C0-9068-40A6-B049-72EDA0282F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8DBF77F-AD0A-427D-8B9E-51A3E728E1F6}" type="datetimeFigureOut">
              <a:rPr lang="en-US" smtClean="0"/>
              <a:pPr/>
              <a:t>12/2/2011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EFE4C0-9068-40A6-B049-72EDA0282F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8DBF77F-AD0A-427D-8B9E-51A3E728E1F6}" type="datetimeFigureOut">
              <a:rPr lang="en-US" smtClean="0"/>
              <a:pPr/>
              <a:t>12/2/2011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6EFE4C0-9068-40A6-B049-72EDA0282F1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DBF77F-AD0A-427D-8B9E-51A3E728E1F6}" type="datetimeFigureOut">
              <a:rPr lang="en-US" smtClean="0"/>
              <a:pPr/>
              <a:t>12/2/2011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6EFE4C0-9068-40A6-B049-72EDA0282F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DISCIPLINSKE SANKCIJE</a:t>
            </a:r>
            <a:endParaRPr lang="en-US" dirty="0"/>
          </a:p>
        </p:txBody>
      </p:sp>
      <p:sp>
        <p:nvSpPr>
          <p:cNvPr id="3" name="Subtitle 2"/>
          <p:cNvSpPr>
            <a:spLocks noGrp="1"/>
          </p:cNvSpPr>
          <p:nvPr>
            <p:ph type="subTitle" idx="1"/>
          </p:nvPr>
        </p:nvSpPr>
        <p:spPr/>
        <p:txBody>
          <a:bodyPr/>
          <a:lstStyle/>
          <a:p>
            <a:r>
              <a:rPr lang="sr-Latn-CS" dirty="0" smtClean="0"/>
              <a:t>Vežbe, </a:t>
            </a:r>
            <a:r>
              <a:rPr lang="en-US" dirty="0" err="1" smtClean="0"/>
              <a:t>Mr</a:t>
            </a:r>
            <a:r>
              <a:rPr lang="en-US" dirty="0" smtClean="0"/>
              <a:t> </a:t>
            </a:r>
            <a:r>
              <a:rPr lang="en-US" dirty="0" err="1" smtClean="0"/>
              <a:t>Dejan</a:t>
            </a:r>
            <a:r>
              <a:rPr lang="en-US" dirty="0" smtClean="0"/>
              <a:t> Vu</a:t>
            </a:r>
            <a:r>
              <a:rPr lang="sr-Latn-CS" dirty="0" smtClean="0"/>
              <a:t>četić</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vi-VN" dirty="0" smtClean="0"/>
              <a:t>disciplinsku meru ne treba takođe mešati sa građanskom sankcijom.</a:t>
            </a:r>
          </a:p>
          <a:p>
            <a:r>
              <a:rPr lang="vi-VN" dirty="0" smtClean="0"/>
              <a:t>U ČEMU JE RAZLIKA?</a:t>
            </a:r>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vi-VN" dirty="0" smtClean="0"/>
              <a:t>Prva mera je represivne prirode, dok građanska sankcija ima reparacioni karakter - naknada štete zbog neizvršenja obaveza, i ona se izražava u materijalnoj odgovbrnosti radnika, odnosno sastoji se</a:t>
            </a:r>
            <a:r>
              <a:rPr lang="sr-Latn-CS" dirty="0" smtClean="0"/>
              <a:t> </a:t>
            </a:r>
            <a:r>
              <a:rPr lang="vi-VN" dirty="0" smtClean="0"/>
              <a:t>u određenom novčanom iznosu;</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vi-VN" dirty="0" smtClean="0"/>
              <a:t>disciplinska mera sastoji se u određenom </a:t>
            </a:r>
            <a:r>
              <a:rPr lang="vi-VN" b="1" dirty="0" smtClean="0"/>
              <a:t>moralnom dejstvu</a:t>
            </a:r>
            <a:r>
              <a:rPr lang="vi-VN" dirty="0" smtClean="0"/>
              <a:t> (opomena), ili u ograničavanju, odnosno oduzimanju određenih prava i položaja ili svojstva radnika u određenoj ogranizaciji, odnosno organu;</a:t>
            </a:r>
          </a:p>
          <a:p>
            <a:r>
              <a:rPr lang="vi-VN" dirty="0" smtClean="0"/>
              <a:t>disciplinska mera po svom pravnom dejstvu ograničava se </a:t>
            </a:r>
            <a:r>
              <a:rPr lang="vi-VN" b="1" dirty="0" smtClean="0"/>
              <a:t>na organizaciju ili organ </a:t>
            </a:r>
            <a:r>
              <a:rPr lang="vi-VN" dirty="0" smtClean="0"/>
              <a:t>u kojoj radnik radi, ukoliko pravnim propisima za pojedine mere ne bi bilo određeno drukčije dejstvo;</a:t>
            </a:r>
          </a:p>
          <a:p>
            <a:r>
              <a:rPr lang="vi-VN" dirty="0" smtClean="0"/>
              <a:t>- disciplinske kazne su </a:t>
            </a:r>
            <a:r>
              <a:rPr lang="vi-VN" b="1" dirty="0" smtClean="0"/>
              <a:t>određene zakonom</a:t>
            </a:r>
            <a:r>
              <a:rPr lang="vi-VN" dirty="0" smtClean="0"/>
              <a:t>. </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Čovek</a:t>
            </a:r>
            <a:r>
              <a:rPr lang="en-US" dirty="0" smtClean="0"/>
              <a:t> je </a:t>
            </a:r>
            <a:r>
              <a:rPr lang="en-US" dirty="0" err="1" smtClean="0"/>
              <a:t>zaštićen</a:t>
            </a:r>
            <a:r>
              <a:rPr lang="en-US" dirty="0" smtClean="0"/>
              <a:t> </a:t>
            </a:r>
            <a:r>
              <a:rPr lang="en-US" dirty="0" err="1" smtClean="0"/>
              <a:t>od</a:t>
            </a:r>
            <a:r>
              <a:rPr lang="en-US" dirty="0" smtClean="0"/>
              <a:t> </a:t>
            </a:r>
            <a:r>
              <a:rPr lang="en-US" dirty="0" err="1" smtClean="0"/>
              <a:t>samovolje</a:t>
            </a:r>
            <a:r>
              <a:rPr lang="en-US" dirty="0" smtClean="0"/>
              <a:t> </a:t>
            </a:r>
            <a:r>
              <a:rPr lang="en-US" dirty="0" err="1" smtClean="0"/>
              <a:t>kada</a:t>
            </a:r>
            <a:r>
              <a:rPr lang="en-US" dirty="0" smtClean="0"/>
              <a:t> </a:t>
            </a:r>
            <a:r>
              <a:rPr lang="en-US" dirty="0" err="1" smtClean="0"/>
              <a:t>zna</a:t>
            </a:r>
            <a:r>
              <a:rPr lang="en-US" dirty="0" smtClean="0"/>
              <a:t>, pre </a:t>
            </a:r>
            <a:r>
              <a:rPr lang="en-US" dirty="0" err="1" smtClean="0"/>
              <a:t>nego</a:t>
            </a:r>
            <a:r>
              <a:rPr lang="en-US" dirty="0" smtClean="0"/>
              <a:t> </a:t>
            </a:r>
            <a:r>
              <a:rPr lang="en-US" dirty="0" err="1" smtClean="0"/>
              <a:t>što</a:t>
            </a:r>
            <a:r>
              <a:rPr lang="en-US" dirty="0" smtClean="0"/>
              <a:t> </a:t>
            </a:r>
            <a:r>
              <a:rPr lang="en-US" dirty="0" err="1" smtClean="0"/>
              <a:t>deluje</a:t>
            </a:r>
            <a:r>
              <a:rPr lang="en-US" dirty="0" smtClean="0"/>
              <a:t>, </a:t>
            </a:r>
            <a:r>
              <a:rPr lang="en-US" dirty="0" err="1" smtClean="0"/>
              <a:t>ono</a:t>
            </a:r>
            <a:r>
              <a:rPr lang="en-US" dirty="0" smtClean="0"/>
              <a:t> </a:t>
            </a:r>
            <a:r>
              <a:rPr lang="en-US" dirty="0" err="1" smtClean="0"/>
              <a:t>što</a:t>
            </a:r>
            <a:r>
              <a:rPr lang="en-US" dirty="0" smtClean="0"/>
              <a:t> mu je </a:t>
            </a:r>
            <a:r>
              <a:rPr lang="en-US" dirty="0" err="1" smtClean="0"/>
              <a:t>zabranjeno</a:t>
            </a:r>
            <a:r>
              <a:rPr lang="en-US" dirty="0" smtClean="0"/>
              <a:t>, </a:t>
            </a:r>
            <a:r>
              <a:rPr lang="en-US" dirty="0" err="1" smtClean="0"/>
              <a:t>kada</a:t>
            </a:r>
            <a:r>
              <a:rPr lang="en-US" dirty="0" smtClean="0"/>
              <a:t> </a:t>
            </a:r>
            <a:r>
              <a:rPr lang="en-US" dirty="0" err="1" smtClean="0"/>
              <a:t>može</a:t>
            </a:r>
            <a:r>
              <a:rPr lang="en-US" dirty="0" smtClean="0"/>
              <a:t> </a:t>
            </a:r>
            <a:r>
              <a:rPr lang="en-US" dirty="0" err="1" smtClean="0"/>
              <a:t>da</a:t>
            </a:r>
            <a:r>
              <a:rPr lang="en-US" dirty="0" smtClean="0"/>
              <a:t> </a:t>
            </a:r>
            <a:r>
              <a:rPr lang="en-US" dirty="0" err="1" smtClean="0"/>
              <a:t>proceni</a:t>
            </a:r>
            <a:r>
              <a:rPr lang="en-US" dirty="0" smtClean="0"/>
              <a:t> </a:t>
            </a:r>
            <a:r>
              <a:rPr lang="en-US" dirty="0" err="1" smtClean="0"/>
              <a:t>ozbiljnost</a:t>
            </a:r>
            <a:r>
              <a:rPr lang="en-US" dirty="0" smtClean="0"/>
              <a:t> </a:t>
            </a:r>
            <a:r>
              <a:rPr lang="en-US" dirty="0" err="1" smtClean="0"/>
              <a:t>različitih</a:t>
            </a:r>
            <a:r>
              <a:rPr lang="en-US" dirty="0" smtClean="0"/>
              <a:t> </a:t>
            </a:r>
            <a:r>
              <a:rPr lang="en-US" dirty="0" err="1" smtClean="0"/>
              <a:t>nepravilnosti</a:t>
            </a:r>
            <a:r>
              <a:rPr lang="en-US" dirty="0" smtClean="0"/>
              <a:t> </a:t>
            </a:r>
            <a:r>
              <a:rPr lang="en-US" dirty="0" err="1" smtClean="0"/>
              <a:t>koje</a:t>
            </a:r>
            <a:r>
              <a:rPr lang="en-US" dirty="0" smtClean="0"/>
              <a:t> bi </a:t>
            </a:r>
            <a:r>
              <a:rPr lang="en-US" dirty="0" err="1" smtClean="0"/>
              <a:t>mogao</a:t>
            </a:r>
            <a:r>
              <a:rPr lang="en-US" dirty="0" smtClean="0"/>
              <a:t> </a:t>
            </a:r>
            <a:r>
              <a:rPr lang="en-US" dirty="0" err="1" smtClean="0"/>
              <a:t>da</a:t>
            </a:r>
            <a:r>
              <a:rPr lang="en-US" dirty="0" smtClean="0"/>
              <a:t> </a:t>
            </a:r>
            <a:r>
              <a:rPr lang="en-US" dirty="0" err="1" smtClean="0"/>
              <a:t>počini</a:t>
            </a:r>
            <a:r>
              <a:rPr lang="en-US" dirty="0" smtClean="0"/>
              <a:t> </a:t>
            </a:r>
            <a:r>
              <a:rPr lang="sr-Latn-CS" dirty="0" smtClean="0"/>
              <a:t>.</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vi-VN" dirty="0" smtClean="0"/>
              <a:t>Kazne u disciplinskom postupku su parametri </a:t>
            </a:r>
            <a:r>
              <a:rPr lang="vi-VN" b="1" dirty="0" smtClean="0"/>
              <a:t>stepena disciplinske odgovornosti</a:t>
            </a:r>
            <a:r>
              <a:rPr lang="vi-VN" dirty="0" smtClean="0"/>
              <a:t>. Koja će se od predviđenih kazni izreći zaposlenom zavisi od: stepena odgovornosti zaposlenog, uslova pod kojima je zaposleni počinio povredu, prethodnog rada i ponašanja zaposlenog u izvršavanju poverenih poslova i radnih zadataka, težine povrede i njenih posledica, značaja delatnosti u kojoj radi, materijalnih i socijalnih prilika zaposlenog i od drugih okolnosti.</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vi-VN" dirty="0" smtClean="0"/>
              <a:t>Iz napred izloženog disciplinska kazna bi se mogla definisati kao: "određena sankcija protiv određenog učinioca disciplinskog dela, koja se sastoji u određenom moralnom dejstvu ili u ograničavanju ili oduzimanju prava i položaja ili svojstva radnika, a za čije je izricanje nadležan određeni disciplinski organ." </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vi-VN" dirty="0" smtClean="0"/>
              <a:t>U francuskom zakonodavstvu o radu, zakonodavac "određuje kaznu sasvim po meri drugačiju od verbalnih opaski, primenjenu od strane poslodavca nakon nekog izvršenja prestupa radnika koje je on ocenio kao štetno, da je ta mera takva da odmah određuje ili ne određuje prisustvo radnika u preduzeću, njegovu funkciju, karijeru ili njegovu naknadu platu" </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Poslodavac</a:t>
            </a:r>
            <a:r>
              <a:rPr lang="en-US" dirty="0" smtClean="0"/>
              <a:t> </a:t>
            </a:r>
            <a:r>
              <a:rPr lang="en-US" dirty="0" err="1" smtClean="0"/>
              <a:t>mora</a:t>
            </a:r>
            <a:r>
              <a:rPr lang="en-US" dirty="0" smtClean="0"/>
              <a:t> </a:t>
            </a:r>
            <a:r>
              <a:rPr lang="en-US" dirty="0" err="1" smtClean="0"/>
              <a:t>da</a:t>
            </a:r>
            <a:r>
              <a:rPr lang="en-US" dirty="0" smtClean="0"/>
              <a:t> </a:t>
            </a:r>
            <a:r>
              <a:rPr lang="en-US" dirty="0" err="1" smtClean="0"/>
              <a:t>pokrene</a:t>
            </a:r>
            <a:r>
              <a:rPr lang="en-US" dirty="0" smtClean="0"/>
              <a:t> </a:t>
            </a:r>
            <a:r>
              <a:rPr lang="en-US" dirty="0" err="1" smtClean="0"/>
              <a:t>postupak</a:t>
            </a:r>
            <a:r>
              <a:rPr lang="en-US" dirty="0" smtClean="0"/>
              <a:t> pre </a:t>
            </a:r>
            <a:r>
              <a:rPr lang="en-US" dirty="0" err="1" smtClean="0"/>
              <a:t>nego</a:t>
            </a:r>
            <a:r>
              <a:rPr lang="en-US" dirty="0" smtClean="0"/>
              <a:t> </a:t>
            </a:r>
            <a:r>
              <a:rPr lang="en-US" dirty="0" err="1" smtClean="0"/>
              <a:t>izrekne</a:t>
            </a:r>
            <a:r>
              <a:rPr lang="en-US" dirty="0" smtClean="0"/>
              <a:t> </a:t>
            </a:r>
            <a:r>
              <a:rPr lang="en-US" dirty="0" err="1" smtClean="0"/>
              <a:t>kaznu</a:t>
            </a:r>
            <a:r>
              <a:rPr lang="en-US" dirty="0" smtClean="0"/>
              <a:t> </a:t>
            </a:r>
            <a:r>
              <a:rPr lang="en-US" dirty="0" err="1" smtClean="0"/>
              <a:t>radniku</a:t>
            </a:r>
            <a:r>
              <a:rPr lang="en-US" dirty="0" smtClean="0"/>
              <a:t>.</a:t>
            </a:r>
          </a:p>
          <a:p>
            <a:r>
              <a:rPr lang="en-US" dirty="0" err="1" smtClean="0"/>
              <a:t>Mera</a:t>
            </a:r>
            <a:r>
              <a:rPr lang="en-US" dirty="0" smtClean="0"/>
              <a:t> </a:t>
            </a:r>
            <a:r>
              <a:rPr lang="en-US" dirty="0" err="1" smtClean="0"/>
              <a:t>izrečena</a:t>
            </a:r>
            <a:r>
              <a:rPr lang="en-US" dirty="0" smtClean="0"/>
              <a:t> </a:t>
            </a:r>
            <a:r>
              <a:rPr lang="en-US" dirty="0" err="1" smtClean="0"/>
              <a:t>od</a:t>
            </a:r>
            <a:r>
              <a:rPr lang="en-US" dirty="0" smtClean="0"/>
              <a:t> </a:t>
            </a:r>
            <a:r>
              <a:rPr lang="en-US" dirty="0" err="1" smtClean="0"/>
              <a:t>strane</a:t>
            </a:r>
            <a:r>
              <a:rPr lang="en-US" dirty="0" smtClean="0"/>
              <a:t> </a:t>
            </a:r>
            <a:r>
              <a:rPr lang="en-US" dirty="0" err="1" smtClean="0"/>
              <a:t>poslodavca</a:t>
            </a:r>
            <a:r>
              <a:rPr lang="en-US" dirty="0" smtClean="0"/>
              <a:t>, </a:t>
            </a:r>
            <a:r>
              <a:rPr lang="en-US" dirty="0" err="1" smtClean="0"/>
              <a:t>ustanovljava</a:t>
            </a:r>
            <a:r>
              <a:rPr lang="en-US" dirty="0" smtClean="0"/>
              <a:t> </a:t>
            </a:r>
            <a:r>
              <a:rPr lang="en-US" dirty="0" err="1" smtClean="0"/>
              <a:t>disciplinsku</a:t>
            </a:r>
            <a:r>
              <a:rPr lang="en-US" dirty="0" smtClean="0"/>
              <a:t> </a:t>
            </a:r>
            <a:r>
              <a:rPr lang="en-US" dirty="0" err="1" smtClean="0"/>
              <a:t>kaznu</a:t>
            </a:r>
            <a:r>
              <a:rPr lang="en-US" dirty="0" smtClean="0"/>
              <a:t> </a:t>
            </a:r>
            <a:r>
              <a:rPr lang="en-US" dirty="0" err="1" smtClean="0"/>
              <a:t>samo</a:t>
            </a:r>
            <a:r>
              <a:rPr lang="en-US" dirty="0" smtClean="0"/>
              <a:t> </a:t>
            </a:r>
            <a:r>
              <a:rPr lang="en-US" dirty="0" err="1" smtClean="0"/>
              <a:t>ukoliko</a:t>
            </a:r>
            <a:r>
              <a:rPr lang="en-US" dirty="0" smtClean="0"/>
              <a:t> </a:t>
            </a:r>
            <a:r>
              <a:rPr lang="en-US" dirty="0" err="1" smtClean="0"/>
              <a:t>rezultira</a:t>
            </a:r>
            <a:r>
              <a:rPr lang="en-US" dirty="0" smtClean="0"/>
              <a:t> </a:t>
            </a:r>
            <a:r>
              <a:rPr lang="en-US" dirty="0" err="1" smtClean="0"/>
              <a:t>jedino</a:t>
            </a:r>
            <a:r>
              <a:rPr lang="en-US" dirty="0" smtClean="0"/>
              <a:t> </a:t>
            </a:r>
            <a:r>
              <a:rPr lang="en-US" dirty="0" err="1" smtClean="0"/>
              <a:t>iz</a:t>
            </a:r>
            <a:r>
              <a:rPr lang="en-US" dirty="0" smtClean="0"/>
              <a:t> </a:t>
            </a:r>
            <a:r>
              <a:rPr lang="en-US" dirty="0" err="1" smtClean="0"/>
              <a:t>krivice</a:t>
            </a:r>
            <a:r>
              <a:rPr lang="en-US" dirty="0" smtClean="0"/>
              <a:t> (</a:t>
            </a:r>
            <a:r>
              <a:rPr lang="en-US" dirty="0" err="1" smtClean="0"/>
              <a:t>štete</a:t>
            </a:r>
            <a:r>
              <a:rPr lang="en-US" dirty="0" smtClean="0"/>
              <a:t>) </a:t>
            </a:r>
            <a:r>
              <a:rPr lang="en-US" dirty="0" err="1" smtClean="0"/>
              <a:t>počinjene</a:t>
            </a:r>
            <a:r>
              <a:rPr lang="en-US" dirty="0" smtClean="0"/>
              <a:t> </a:t>
            </a:r>
            <a:r>
              <a:rPr lang="en-US" dirty="0" err="1" smtClean="0"/>
              <a:t>od</a:t>
            </a:r>
            <a:r>
              <a:rPr lang="en-US" dirty="0" smtClean="0"/>
              <a:t> </a:t>
            </a:r>
            <a:r>
              <a:rPr lang="en-US" dirty="0" err="1" smtClean="0"/>
              <a:t>strane</a:t>
            </a:r>
            <a:r>
              <a:rPr lang="en-US" dirty="0" smtClean="0"/>
              <a:t> </a:t>
            </a:r>
            <a:r>
              <a:rPr lang="en-US" dirty="0" err="1" smtClean="0"/>
              <a:t>radnika</a:t>
            </a:r>
            <a:r>
              <a:rPr lang="en-US" dirty="0" smtClean="0"/>
              <a:t>.</a:t>
            </a:r>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uobičajene</a:t>
            </a:r>
            <a:r>
              <a:rPr lang="en-US" dirty="0" smtClean="0"/>
              <a:t> </a:t>
            </a:r>
            <a:r>
              <a:rPr lang="en-US" dirty="0" err="1" smtClean="0"/>
              <a:t>kazne</a:t>
            </a:r>
            <a:r>
              <a:rPr lang="en-US" dirty="0" smtClean="0"/>
              <a:t> (</a:t>
            </a:r>
            <a:r>
              <a:rPr lang="en-US" dirty="0" err="1" smtClean="0"/>
              <a:t>ukor</a:t>
            </a:r>
            <a:r>
              <a:rPr lang="en-US" dirty="0" smtClean="0"/>
              <a:t>, </a:t>
            </a:r>
            <a:r>
              <a:rPr lang="en-US" dirty="0" err="1" smtClean="0"/>
              <a:t>opomenu</a:t>
            </a:r>
            <a:r>
              <a:rPr lang="en-US" dirty="0" smtClean="0"/>
              <a:t>, </a:t>
            </a:r>
            <a:r>
              <a:rPr lang="en-US" dirty="0" err="1" smtClean="0"/>
              <a:t>isključenje</a:t>
            </a:r>
            <a:r>
              <a:rPr lang="en-US" dirty="0" smtClean="0"/>
              <a:t>, </a:t>
            </a:r>
            <a:r>
              <a:rPr lang="en-US" dirty="0" err="1" smtClean="0"/>
              <a:t>disciplinsko</a:t>
            </a:r>
            <a:r>
              <a:rPr lang="en-US" dirty="0" smtClean="0"/>
              <a:t> </a:t>
            </a:r>
            <a:r>
              <a:rPr lang="en-US" dirty="0" err="1" smtClean="0"/>
              <a:t>premeštanje</a:t>
            </a:r>
            <a:r>
              <a:rPr lang="en-US" dirty="0" smtClean="0"/>
              <a:t>, </a:t>
            </a:r>
            <a:r>
              <a:rPr lang="en-US" dirty="0" err="1" smtClean="0"/>
              <a:t>vraćanje</a:t>
            </a:r>
            <a:r>
              <a:rPr lang="en-US" dirty="0" smtClean="0"/>
              <a:t> </a:t>
            </a:r>
            <a:r>
              <a:rPr lang="en-US" dirty="0" err="1" smtClean="0"/>
              <a:t>na</a:t>
            </a:r>
            <a:r>
              <a:rPr lang="en-US" dirty="0" smtClean="0"/>
              <a:t> </a:t>
            </a:r>
            <a:r>
              <a:rPr lang="en-US" dirty="0" err="1" smtClean="0"/>
              <a:t>niži</a:t>
            </a:r>
            <a:r>
              <a:rPr lang="en-US" dirty="0" smtClean="0"/>
              <a:t> </a:t>
            </a:r>
            <a:r>
              <a:rPr lang="en-US" dirty="0" err="1" smtClean="0"/>
              <a:t>čin</a:t>
            </a:r>
            <a:r>
              <a:rPr lang="en-US" dirty="0" smtClean="0"/>
              <a:t>, </a:t>
            </a:r>
            <a:r>
              <a:rPr lang="en-US" dirty="0" err="1" smtClean="0"/>
              <a:t>otpuštanje</a:t>
            </a:r>
            <a:r>
              <a:rPr lang="en-US" dirty="0" smtClean="0"/>
              <a:t>)</a:t>
            </a:r>
          </a:p>
          <a:p>
            <a:r>
              <a:rPr lang="en-US" dirty="0" err="1" smtClean="0"/>
              <a:t>atipične</a:t>
            </a:r>
            <a:r>
              <a:rPr lang="en-US" dirty="0" smtClean="0"/>
              <a:t> </a:t>
            </a:r>
            <a:r>
              <a:rPr lang="en-US" dirty="0" err="1" smtClean="0"/>
              <a:t>kazne</a:t>
            </a:r>
            <a:r>
              <a:rPr lang="en-US" dirty="0" smtClean="0"/>
              <a:t> (</a:t>
            </a:r>
            <a:r>
              <a:rPr lang="en-US" dirty="0" err="1" smtClean="0"/>
              <a:t>zaostajanje</a:t>
            </a:r>
            <a:r>
              <a:rPr lang="en-US" dirty="0" smtClean="0"/>
              <a:t> u </a:t>
            </a:r>
            <a:r>
              <a:rPr lang="en-US" dirty="0" err="1" smtClean="0"/>
              <a:t>napredovanju</a:t>
            </a:r>
            <a:r>
              <a:rPr lang="en-US" dirty="0" smtClean="0"/>
              <a:t>, </a:t>
            </a:r>
            <a:r>
              <a:rPr lang="en-US" dirty="0" err="1" smtClean="0"/>
              <a:t>promenu</a:t>
            </a:r>
            <a:r>
              <a:rPr lang="en-US" dirty="0" smtClean="0"/>
              <a:t> </a:t>
            </a:r>
            <a:r>
              <a:rPr lang="en-US" dirty="0" err="1" smtClean="0"/>
              <a:t>radnog</a:t>
            </a:r>
            <a:r>
              <a:rPr lang="en-US" dirty="0" smtClean="0"/>
              <a:t> </a:t>
            </a:r>
            <a:r>
              <a:rPr lang="en-US" dirty="0" err="1" smtClean="0"/>
              <a:t>vremena</a:t>
            </a:r>
            <a:r>
              <a:rPr lang="en-US" dirty="0" smtClean="0"/>
              <a:t>, </a:t>
            </a:r>
            <a:r>
              <a:rPr lang="en-US" dirty="0" err="1" smtClean="0"/>
              <a:t>nepozivanje</a:t>
            </a:r>
            <a:r>
              <a:rPr lang="en-US" dirty="0" smtClean="0"/>
              <a:t> </a:t>
            </a:r>
            <a:r>
              <a:rPr lang="en-US" dirty="0" err="1" smtClean="0"/>
              <a:t>na</a:t>
            </a:r>
            <a:r>
              <a:rPr lang="en-US" dirty="0" smtClean="0"/>
              <a:t> </a:t>
            </a:r>
            <a:r>
              <a:rPr lang="en-US" dirty="0" err="1" smtClean="0"/>
              <a:t>sastanke</a:t>
            </a:r>
            <a:r>
              <a:rPr lang="en-US" dirty="0" smtClean="0"/>
              <a:t>, </a:t>
            </a:r>
            <a:r>
              <a:rPr lang="en-US" dirty="0" err="1" smtClean="0"/>
              <a:t>odbijanje</a:t>
            </a:r>
            <a:r>
              <a:rPr lang="en-US" dirty="0" smtClean="0"/>
              <a:t> </a:t>
            </a:r>
            <a:r>
              <a:rPr lang="en-US" dirty="0" err="1" smtClean="0"/>
              <a:t>dodeljivanja</a:t>
            </a:r>
            <a:r>
              <a:rPr lang="en-US" dirty="0" smtClean="0"/>
              <a:t> </a:t>
            </a:r>
            <a:r>
              <a:rPr lang="en-US" dirty="0" err="1" smtClean="0"/>
              <a:t>neke</a:t>
            </a:r>
            <a:r>
              <a:rPr lang="en-US" dirty="0" smtClean="0"/>
              <a:t> </a:t>
            </a:r>
            <a:r>
              <a:rPr lang="en-US" dirty="0" err="1" smtClean="0"/>
              <a:t>nagrade</a:t>
            </a:r>
            <a:r>
              <a:rPr lang="en-US" dirty="0" smtClean="0"/>
              <a:t>, </a:t>
            </a:r>
            <a:r>
              <a:rPr lang="en-US" dirty="0" err="1" smtClean="0"/>
              <a:t>povlačenje</a:t>
            </a:r>
            <a:r>
              <a:rPr lang="en-US" dirty="0" smtClean="0"/>
              <a:t> </a:t>
            </a:r>
            <a:r>
              <a:rPr lang="en-US" dirty="0" err="1" smtClean="0"/>
              <a:t>sa</a:t>
            </a:r>
            <a:r>
              <a:rPr lang="en-US" dirty="0" smtClean="0"/>
              <a:t> </a:t>
            </a:r>
            <a:r>
              <a:rPr lang="en-US" dirty="0" err="1" smtClean="0"/>
              <a:t>mesta</a:t>
            </a:r>
            <a:r>
              <a:rPr lang="en-US" dirty="0" smtClean="0"/>
              <a:t> </a:t>
            </a:r>
            <a:r>
              <a:rPr lang="en-US" dirty="0" err="1" smtClean="0"/>
              <a:t>parkinga</a:t>
            </a:r>
            <a:r>
              <a:rPr lang="en-US" dirty="0" smtClean="0"/>
              <a:t>...)</a:t>
            </a:r>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CS" dirty="0" smtClean="0"/>
              <a:t>Da li je odbijanje da se dobije neko napredovanje  zasnovano na kriterijumu izbora disciplinska kazna?</a:t>
            </a:r>
          </a:p>
          <a:p>
            <a:r>
              <a:rPr lang="sr-Latn-CS" dirty="0" smtClean="0"/>
              <a:t>Da li je vođenje disciplinskog postupka disciplinska mera?</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err="1" smtClean="0"/>
              <a:t>Sankcija</a:t>
            </a:r>
            <a:r>
              <a:rPr lang="en-US" dirty="0" smtClean="0"/>
              <a:t> u </a:t>
            </a:r>
            <a:r>
              <a:rPr lang="en-US" dirty="0" err="1" smtClean="0"/>
              <a:t>najširem</a:t>
            </a:r>
            <a:r>
              <a:rPr lang="en-US" dirty="0" smtClean="0"/>
              <a:t> </a:t>
            </a:r>
            <a:r>
              <a:rPr lang="en-US" dirty="0" err="1" smtClean="0"/>
              <a:t>smislu</a:t>
            </a:r>
            <a:r>
              <a:rPr lang="en-US" dirty="0" smtClean="0"/>
              <a:t> je </a:t>
            </a:r>
            <a:r>
              <a:rPr lang="en-US" dirty="0" err="1" smtClean="0"/>
              <a:t>ona</a:t>
            </a:r>
            <a:r>
              <a:rPr lang="en-US" dirty="0" smtClean="0"/>
              <a:t> </a:t>
            </a:r>
            <a:r>
              <a:rPr lang="en-US" dirty="0" err="1" smtClean="0"/>
              <a:t>pravna</a:t>
            </a:r>
            <a:r>
              <a:rPr lang="en-US" dirty="0" smtClean="0"/>
              <a:t> </a:t>
            </a:r>
            <a:r>
              <a:rPr lang="en-US" dirty="0" err="1" smtClean="0"/>
              <a:t>posledica</a:t>
            </a:r>
            <a:r>
              <a:rPr lang="en-US" dirty="0" smtClean="0"/>
              <a:t> </a:t>
            </a:r>
            <a:r>
              <a:rPr lang="en-US" dirty="0" err="1" smtClean="0"/>
              <a:t>koja</a:t>
            </a:r>
            <a:r>
              <a:rPr lang="en-US" dirty="0" smtClean="0"/>
              <a:t> </a:t>
            </a:r>
            <a:r>
              <a:rPr lang="en-US" dirty="0" err="1" smtClean="0"/>
              <a:t>prati</a:t>
            </a:r>
            <a:r>
              <a:rPr lang="en-US" dirty="0" smtClean="0"/>
              <a:t> </a:t>
            </a:r>
            <a:r>
              <a:rPr lang="en-US" dirty="0" err="1" smtClean="0"/>
              <a:t>povredu</a:t>
            </a:r>
            <a:r>
              <a:rPr lang="en-US" dirty="0" smtClean="0"/>
              <a:t> </a:t>
            </a:r>
            <a:r>
              <a:rPr lang="en-US" dirty="0" err="1" smtClean="0"/>
              <a:t>pravnih</a:t>
            </a:r>
            <a:r>
              <a:rPr lang="en-US" dirty="0" smtClean="0"/>
              <a:t> </a:t>
            </a:r>
            <a:r>
              <a:rPr lang="en-US" dirty="0" err="1" smtClean="0"/>
              <a:t>propisa</a:t>
            </a:r>
            <a:r>
              <a:rPr lang="en-US" dirty="0" smtClean="0"/>
              <a:t>. </a:t>
            </a:r>
            <a:r>
              <a:rPr lang="en-US" dirty="0" err="1" smtClean="0"/>
              <a:t>Ona</a:t>
            </a:r>
            <a:r>
              <a:rPr lang="en-US" dirty="0" smtClean="0"/>
              <a:t> </a:t>
            </a:r>
            <a:r>
              <a:rPr lang="en-US" dirty="0" err="1" smtClean="0"/>
              <a:t>po</a:t>
            </a:r>
            <a:r>
              <a:rPr lang="en-US" dirty="0" smtClean="0"/>
              <a:t> </a:t>
            </a:r>
            <a:r>
              <a:rPr lang="en-US" dirty="0" err="1" smtClean="0"/>
              <a:t>svom</a:t>
            </a:r>
            <a:r>
              <a:rPr lang="en-US" dirty="0" smtClean="0"/>
              <a:t> </a:t>
            </a:r>
            <a:r>
              <a:rPr lang="en-US" dirty="0" err="1" smtClean="0"/>
              <a:t>sadržaju</a:t>
            </a:r>
            <a:r>
              <a:rPr lang="en-US" dirty="0" smtClean="0"/>
              <a:t> </a:t>
            </a:r>
            <a:r>
              <a:rPr lang="en-US" dirty="0" err="1" smtClean="0"/>
              <a:t>može</a:t>
            </a:r>
            <a:r>
              <a:rPr lang="en-US" dirty="0" smtClean="0"/>
              <a:t> </a:t>
            </a:r>
            <a:r>
              <a:rPr lang="en-US" dirty="0" err="1" smtClean="0"/>
              <a:t>biti</a:t>
            </a:r>
            <a:r>
              <a:rPr lang="en-US" dirty="0" smtClean="0"/>
              <a:t> </a:t>
            </a:r>
            <a:r>
              <a:rPr lang="en-US" dirty="0" err="1" smtClean="0"/>
              <a:t>lična</a:t>
            </a:r>
            <a:r>
              <a:rPr lang="en-US" dirty="0" smtClean="0"/>
              <a:t> </a:t>
            </a:r>
            <a:r>
              <a:rPr lang="en-US" dirty="0" err="1" smtClean="0"/>
              <a:t>ili</a:t>
            </a:r>
            <a:r>
              <a:rPr lang="en-US" dirty="0" smtClean="0"/>
              <a:t> </a:t>
            </a:r>
            <a:r>
              <a:rPr lang="en-US" dirty="0" err="1" smtClean="0"/>
              <a:t>imovinska</a:t>
            </a:r>
            <a:r>
              <a:rPr lang="en-US" dirty="0" smtClean="0"/>
              <a:t>, a no </a:t>
            </a:r>
            <a:r>
              <a:rPr lang="en-US" dirty="0" err="1" smtClean="0"/>
              <a:t>svojoj</a:t>
            </a:r>
            <a:r>
              <a:rPr lang="en-US" dirty="0" smtClean="0"/>
              <a:t> </a:t>
            </a:r>
            <a:r>
              <a:rPr lang="en-US" dirty="0" err="1" smtClean="0"/>
              <a:t>pravnoj</a:t>
            </a:r>
            <a:r>
              <a:rPr lang="en-US" dirty="0" smtClean="0"/>
              <a:t> </a:t>
            </a:r>
            <a:r>
              <a:rPr lang="en-US" dirty="0" err="1" smtClean="0"/>
              <a:t>prirodi</a:t>
            </a:r>
            <a:r>
              <a:rPr lang="en-US" dirty="0" smtClean="0"/>
              <a:t> </a:t>
            </a:r>
            <a:r>
              <a:rPr lang="en-US" dirty="0" err="1" smtClean="0"/>
              <a:t>direktna</a:t>
            </a:r>
            <a:r>
              <a:rPr lang="en-US" dirty="0" smtClean="0"/>
              <a:t> </a:t>
            </a:r>
            <a:r>
              <a:rPr lang="en-US" dirty="0" err="1" smtClean="0"/>
              <a:t>ili</a:t>
            </a:r>
            <a:r>
              <a:rPr lang="en-US" dirty="0" smtClean="0"/>
              <a:t> </a:t>
            </a:r>
            <a:r>
              <a:rPr lang="en-US" dirty="0" err="1" smtClean="0"/>
              <a:t>indirektna</a:t>
            </a:r>
            <a:r>
              <a:rPr lang="en-US" dirty="0" smtClean="0"/>
              <a:t>. </a:t>
            </a:r>
            <a:r>
              <a:rPr lang="en-US" dirty="0" err="1" smtClean="0"/>
              <a:t>Disciplinske</a:t>
            </a:r>
            <a:r>
              <a:rPr lang="en-US" dirty="0" smtClean="0"/>
              <a:t> </a:t>
            </a:r>
            <a:r>
              <a:rPr lang="en-US" dirty="0" err="1" smtClean="0"/>
              <a:t>sankcije</a:t>
            </a:r>
            <a:r>
              <a:rPr lang="en-US" dirty="0" smtClean="0"/>
              <a:t> </a:t>
            </a:r>
            <a:r>
              <a:rPr lang="en-US" dirty="0" err="1" smtClean="0"/>
              <a:t>razlikuju</a:t>
            </a:r>
            <a:r>
              <a:rPr lang="en-US" dirty="0" smtClean="0"/>
              <a:t> se </a:t>
            </a:r>
            <a:r>
              <a:rPr lang="en-US" dirty="0" err="1" smtClean="0"/>
              <a:t>od</a:t>
            </a:r>
            <a:r>
              <a:rPr lang="en-US" dirty="0" smtClean="0"/>
              <a:t> </a:t>
            </a:r>
            <a:r>
              <a:rPr lang="en-US" dirty="0" err="1" smtClean="0"/>
              <a:t>kaznenih</a:t>
            </a:r>
            <a:r>
              <a:rPr lang="en-US" dirty="0" smtClean="0"/>
              <a:t> </a:t>
            </a:r>
            <a:r>
              <a:rPr lang="en-US" dirty="0" err="1" smtClean="0"/>
              <a:t>sankcija</a:t>
            </a:r>
            <a:r>
              <a:rPr lang="en-US" dirty="0" smtClean="0"/>
              <a:t> (</a:t>
            </a:r>
            <a:r>
              <a:rPr lang="en-US" dirty="0" err="1" smtClean="0"/>
              <a:t>i</a:t>
            </a:r>
            <a:r>
              <a:rPr lang="en-US" dirty="0" smtClean="0"/>
              <a:t> </a:t>
            </a:r>
            <a:r>
              <a:rPr lang="en-US" dirty="0" err="1" smtClean="0"/>
              <a:t>kad</a:t>
            </a:r>
            <a:r>
              <a:rPr lang="en-US" dirty="0" smtClean="0"/>
              <a:t> se </a:t>
            </a:r>
            <a:r>
              <a:rPr lang="en-US" dirty="0" err="1" smtClean="0"/>
              <a:t>radi</a:t>
            </a:r>
            <a:r>
              <a:rPr lang="en-US" dirty="0" smtClean="0"/>
              <a:t> o </a:t>
            </a:r>
            <a:r>
              <a:rPr lang="en-US" dirty="0" err="1" smtClean="0"/>
              <a:t>merama</a:t>
            </a:r>
            <a:r>
              <a:rPr lang="en-US" dirty="0" smtClean="0"/>
              <a:t>, a ne o </a:t>
            </a:r>
            <a:r>
              <a:rPr lang="en-US" dirty="0" err="1" smtClean="0"/>
              <a:t>kaznama</a:t>
            </a:r>
            <a:r>
              <a:rPr lang="en-US" dirty="0" smtClean="0"/>
              <a:t>), </a:t>
            </a:r>
            <a:r>
              <a:rPr lang="en-US" dirty="0" err="1" smtClean="0"/>
              <a:t>iako</a:t>
            </a:r>
            <a:r>
              <a:rPr lang="en-US" dirty="0" smtClean="0"/>
              <a:t> </a:t>
            </a:r>
            <a:r>
              <a:rPr lang="en-US" dirty="0" err="1" smtClean="0"/>
              <a:t>im</a:t>
            </a:r>
            <a:r>
              <a:rPr lang="en-US" dirty="0" smtClean="0"/>
              <a:t> je </a:t>
            </a:r>
            <a:r>
              <a:rPr lang="en-US" dirty="0" err="1" smtClean="0"/>
              <a:t>pravni</a:t>
            </a:r>
            <a:r>
              <a:rPr lang="en-US" dirty="0" smtClean="0"/>
              <a:t> </a:t>
            </a:r>
            <a:r>
              <a:rPr lang="en-US" dirty="0" err="1" smtClean="0"/>
              <a:t>izvor</a:t>
            </a:r>
            <a:r>
              <a:rPr lang="en-US" dirty="0" smtClean="0"/>
              <a:t> </a:t>
            </a:r>
            <a:r>
              <a:rPr lang="en-US" dirty="0" err="1" smtClean="0"/>
              <a:t>isti</a:t>
            </a:r>
            <a:r>
              <a:rPr lang="en-US" dirty="0" smtClean="0"/>
              <a:t>: </a:t>
            </a:r>
            <a:r>
              <a:rPr lang="en-US" dirty="0" err="1" smtClean="0"/>
              <a:t>heteronomna</a:t>
            </a:r>
            <a:r>
              <a:rPr lang="en-US" dirty="0" smtClean="0"/>
              <a:t> </a:t>
            </a:r>
            <a:r>
              <a:rPr lang="en-US" dirty="0" err="1" smtClean="0"/>
              <a:t>pravna</a:t>
            </a:r>
            <a:r>
              <a:rPr lang="en-US" dirty="0" smtClean="0"/>
              <a:t> </a:t>
            </a:r>
            <a:r>
              <a:rPr lang="en-US" dirty="0" err="1" smtClean="0"/>
              <a:t>norma</a:t>
            </a:r>
            <a:r>
              <a:rPr lang="en-US" dirty="0" smtClean="0"/>
              <a:t>. </a:t>
            </a:r>
            <a:r>
              <a:rPr lang="en-US" dirty="0" err="1" smtClean="0"/>
              <a:t>Razlike</a:t>
            </a:r>
            <a:r>
              <a:rPr lang="en-US" dirty="0" smtClean="0"/>
              <a:t> </a:t>
            </a:r>
            <a:r>
              <a:rPr lang="en-US" dirty="0" err="1" smtClean="0"/>
              <a:t>su</a:t>
            </a:r>
            <a:r>
              <a:rPr lang="sr-Latn-CS" dirty="0" smtClean="0"/>
              <a:t> </a:t>
            </a:r>
            <a:r>
              <a:rPr lang="en-US" dirty="0" smtClean="0"/>
              <a:t>u </a:t>
            </a:r>
            <a:r>
              <a:rPr lang="en-US" dirty="0" err="1" smtClean="0"/>
              <a:t>sadržaju</a:t>
            </a:r>
            <a:r>
              <a:rPr lang="en-US" dirty="0" smtClean="0"/>
              <a:t>, u </a:t>
            </a:r>
            <a:r>
              <a:rPr lang="en-US" dirty="0" err="1" smtClean="0"/>
              <a:t>objektu</a:t>
            </a:r>
            <a:r>
              <a:rPr lang="en-US" dirty="0" smtClean="0"/>
              <a:t>, u </a:t>
            </a:r>
            <a:r>
              <a:rPr lang="en-US" dirty="0" err="1" smtClean="0"/>
              <a:t>posledicama</a:t>
            </a:r>
            <a:r>
              <a:rPr lang="en-US" dirty="0" smtClean="0"/>
              <a:t>, </a:t>
            </a:r>
            <a:r>
              <a:rPr lang="en-US" dirty="0" err="1" smtClean="0"/>
              <a:t>organima</a:t>
            </a:r>
            <a:r>
              <a:rPr lang="en-US" dirty="0" smtClean="0"/>
              <a:t>, </a:t>
            </a:r>
            <a:r>
              <a:rPr lang="en-US" dirty="0" err="1" smtClean="0"/>
              <a:t>postupk</a:t>
            </a:r>
            <a:r>
              <a:rPr lang="sr-Latn-CS" dirty="0" smtClean="0"/>
              <a:t>u </a:t>
            </a:r>
            <a:r>
              <a:rPr lang="en-US" dirty="0" err="1" smtClean="0"/>
              <a:t>itd</a:t>
            </a:r>
            <a:r>
              <a:rPr lang="en-US" dirty="0" smtClean="0"/>
              <a:t>.</a:t>
            </a:r>
          </a:p>
          <a:p>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sr-Cyrl-CS" dirty="0"/>
              <a:t>Ustavni zakon o radu </a:t>
            </a:r>
            <a:r>
              <a:rPr lang="sr-Cyrl-CS" dirty="0" smtClean="0"/>
              <a:t>Nemačke </a:t>
            </a:r>
            <a:r>
              <a:rPr lang="sr-Cyrl-CS" dirty="0"/>
              <a:t>pod disciplinskim merama podrazumeva sve mere vlasnika fabrike (poslodavca) u cilju čuvanja </a:t>
            </a:r>
            <a:r>
              <a:rPr lang="sr-Cyrl-CS" dirty="0" smtClean="0"/>
              <a:t>ili</a:t>
            </a:r>
            <a:r>
              <a:rPr lang="sr-Latn-CS" dirty="0" smtClean="0"/>
              <a:t> </a:t>
            </a:r>
            <a:r>
              <a:rPr lang="sr-Cyrl-CS" dirty="0"/>
              <a:t>ponovnog uspostavljanja reda u fabrici, kojima se radniku nanosi šteta ili u najmanju ruku zapreti. Tu se ne podrazumevaju samo mere koje za radnika proizvode neposrednu pravnu ili privrednu štetu, nego i one koje mogu da naškode socijalnim interesima radnika, npr. gubljenje ugleda u firmi. Naročito treba smatrati disciplinskom merom izricanje ukora ili prekora, svejedno da li oni slede pismeno ili samo usmeno. </a:t>
            </a:r>
            <a:endParaRPr lang="en-US" dirty="0"/>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Cyrl-CS" dirty="0"/>
              <a:t>Izricanje disciplinskih mera u pojedinačnim slučajevima dozvoljeno je samo onda kada je predviđeno u kolektivnom ugovoru ili fabričkom sporazumu; za to je potrebno prethodno odobrenje fabričkog saveta ukoliko o tome ne odlučuje nadležan organ uz odobrenje saveta. </a:t>
            </a:r>
            <a:endParaRPr lang="sr-Latn-CS" dirty="0" smtClean="0"/>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Cyrl-CS" dirty="0"/>
              <a:t>Disciplinske mere protiv pojedinih radnika smeju se izreći samo kada: </a:t>
            </a:r>
            <a:r>
              <a:rPr lang="en-US" dirty="0"/>
              <a:t>a</a:t>
            </a:r>
            <a:r>
              <a:rPr lang="sr-Cyrl-CS" dirty="0"/>
              <a:t>) u fabrici postoji (opšti) disciplinski pravilnik uz odobrenje fabričkog </a:t>
            </a:r>
            <a:r>
              <a:rPr lang="en-US" dirty="0"/>
              <a:t>s</a:t>
            </a:r>
            <a:r>
              <a:rPr lang="sr-Cyrl-CS" dirty="0"/>
              <a:t>aveta ili na osnovu važećeg kolektivnog ugovora; i b) postoji slaganje ili fabričkog saveta ili ovlašćenog organa od strane fabričkog saveta (disciplinska komisija i sl.)- Fabrički savet mora pre davanja izjave o saglasnosti podrobno da ispita stvar i da sasluša dotičnog radnika.</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sr-Cyrl-CS" dirty="0"/>
              <a:t>Odobrenje fabričkog saveta za izricanje disciplinske mere u pojedinačnom slučaju nije potrebno samo onda kada odluku o izricanju donosi organ nadležan za to, čije osnivanje je odobrio fabrički savet. Ni onda kada </a:t>
            </a:r>
            <a:r>
              <a:rPr lang="en-US" dirty="0"/>
              <a:t>je </a:t>
            </a:r>
            <a:r>
              <a:rPr lang="sr-Cyrl-CS" dirty="0"/>
              <a:t>u kolektivnom ugovoru predviđena disciplinska komisija, ona ne može da odobri pravno važeću disciplinsku meru, ukoliko fabrički savet nije izričito odobrio njeno osnivanje. Pravo odobrenja fabričkog saveta ne odnosi se samo na osnivanje, nego i na personalni sastav disciplinskog organa. Disciplinska mera izrečena bez odobrenja fabričkog saveta nije pravno važeća</a:t>
            </a:r>
            <a:r>
              <a:rPr lang="sr-Cyrl-CS" dirty="0" smtClean="0"/>
              <a:t>.</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vi-VN" dirty="0" smtClean="0"/>
              <a:t>Pravna nevažnost disciplinske mere može biti potvrđena podizanjem tužbe za utvrđivanje kod suda nadležnog za rad i socijalna pitanja. Sud bi mogao na osnovu tužbe vlasnika preduzeća ili fabričkog saveta da utvrdi da li je disciplinska mera u skladu sa prf.102., ali ne i da odlučuje o tome da li fabrički savet pravilno ili nepravilno odbio da izrekne disciplinsku meru.</a:t>
            </a:r>
          </a:p>
          <a:p>
            <a:r>
              <a:rPr lang="vi-VN" dirty="0" smtClean="0"/>
              <a:t>Odluke fabričke disciplinske komisije mogu se ispitati u potpunosti. Sud takođe može da ispita istinitost tvrdnji u disciplinskoj presudi, kao što je postupak na osnovu kojeg je doneta disciplinska presuda. </a:t>
            </a:r>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Fabrički</a:t>
            </a:r>
            <a:r>
              <a:rPr lang="en-US" dirty="0" smtClean="0"/>
              <a:t> </a:t>
            </a:r>
            <a:r>
              <a:rPr lang="en-US" dirty="0" err="1" smtClean="0"/>
              <a:t>savet</a:t>
            </a:r>
            <a:r>
              <a:rPr lang="en-US" dirty="0" smtClean="0"/>
              <a:t> </a:t>
            </a:r>
            <a:r>
              <a:rPr lang="en-US" dirty="0" err="1" smtClean="0"/>
              <a:t>nema</a:t>
            </a:r>
            <a:r>
              <a:rPr lang="en-US" dirty="0" smtClean="0"/>
              <a:t> </a:t>
            </a:r>
            <a:r>
              <a:rPr lang="en-US" dirty="0" err="1" smtClean="0"/>
              <a:t>samo</a:t>
            </a:r>
            <a:r>
              <a:rPr lang="en-US" dirty="0" smtClean="0"/>
              <a:t> </a:t>
            </a:r>
            <a:r>
              <a:rPr lang="en-US" dirty="0" err="1" smtClean="0"/>
              <a:t>mogućnost</a:t>
            </a:r>
            <a:r>
              <a:rPr lang="en-US" dirty="0" smtClean="0"/>
              <a:t> </a:t>
            </a:r>
            <a:r>
              <a:rPr lang="en-US" dirty="0" err="1" smtClean="0"/>
              <a:t>da</a:t>
            </a:r>
            <a:r>
              <a:rPr lang="en-US" dirty="0" smtClean="0"/>
              <a:t> </a:t>
            </a:r>
            <a:r>
              <a:rPr lang="en-US" dirty="0" err="1" smtClean="0"/>
              <a:t>spreči</a:t>
            </a:r>
            <a:r>
              <a:rPr lang="en-US" dirty="0" smtClean="0"/>
              <a:t> "</a:t>
            </a:r>
            <a:r>
              <a:rPr lang="en-US" dirty="0" err="1" smtClean="0"/>
              <a:t>kazneno</a:t>
            </a:r>
            <a:r>
              <a:rPr lang="en-US" dirty="0" smtClean="0"/>
              <a:t> </a:t>
            </a:r>
            <a:r>
              <a:rPr lang="en-US" dirty="0" err="1" smtClean="0"/>
              <a:t>pravo</a:t>
            </a:r>
            <a:r>
              <a:rPr lang="en-US" dirty="0" smtClean="0"/>
              <a:t>" u </a:t>
            </a:r>
            <a:r>
              <a:rPr lang="en-US" dirty="0" err="1" smtClean="0"/>
              <a:t>okviru</a:t>
            </a:r>
            <a:r>
              <a:rPr lang="en-US" dirty="0" smtClean="0"/>
              <a:t> </a:t>
            </a:r>
            <a:r>
              <a:rPr lang="en-US" dirty="0" err="1" smtClean="0"/>
              <a:t>fabrike</a:t>
            </a:r>
            <a:r>
              <a:rPr lang="en-US" dirty="0" smtClean="0"/>
              <a:t> </a:t>
            </a:r>
            <a:r>
              <a:rPr lang="en-US" dirty="0" err="1" smtClean="0"/>
              <a:t>odbijanjem</a:t>
            </a:r>
            <a:r>
              <a:rPr lang="en-US" dirty="0" smtClean="0"/>
              <a:t> </a:t>
            </a:r>
            <a:r>
              <a:rPr lang="en-US" dirty="0" err="1" smtClean="0"/>
              <a:t>davanja</a:t>
            </a:r>
            <a:r>
              <a:rPr lang="en-US" dirty="0" smtClean="0"/>
              <a:t> </a:t>
            </a:r>
            <a:r>
              <a:rPr lang="en-US" dirty="0" err="1" smtClean="0"/>
              <a:t>odobrenja</a:t>
            </a:r>
            <a:r>
              <a:rPr lang="en-US" dirty="0" smtClean="0"/>
              <a:t> </a:t>
            </a:r>
            <a:r>
              <a:rPr lang="en-US" dirty="0" err="1" smtClean="0"/>
              <a:t>prema</a:t>
            </a:r>
            <a:r>
              <a:rPr lang="en-US" dirty="0" smtClean="0"/>
              <a:t> prf. 96 st.1 Z.1, on </a:t>
            </a:r>
            <a:r>
              <a:rPr lang="en-US" dirty="0" err="1" smtClean="0"/>
              <a:t>ima</a:t>
            </a:r>
            <a:r>
              <a:rPr lang="en-US" dirty="0" smtClean="0"/>
              <a:t> </a:t>
            </a:r>
            <a:r>
              <a:rPr lang="en-US" dirty="0" err="1" smtClean="0"/>
              <a:t>i</a:t>
            </a:r>
            <a:r>
              <a:rPr lang="en-US" dirty="0" smtClean="0"/>
              <a:t> </a:t>
            </a:r>
            <a:r>
              <a:rPr lang="en-US" dirty="0" err="1" smtClean="0"/>
              <a:t>kod</a:t>
            </a:r>
            <a:r>
              <a:rPr lang="en-US" dirty="0" smtClean="0"/>
              <a:t> </a:t>
            </a:r>
            <a:r>
              <a:rPr lang="en-US" dirty="0" err="1" smtClean="0"/>
              <a:t>pojedinačnih</a:t>
            </a:r>
            <a:r>
              <a:rPr lang="en-US" dirty="0" smtClean="0"/>
              <a:t> </a:t>
            </a:r>
            <a:r>
              <a:rPr lang="en-US" dirty="0" err="1" smtClean="0"/>
              <a:t>disciplinskih</a:t>
            </a:r>
            <a:r>
              <a:rPr lang="en-US" dirty="0" smtClean="0"/>
              <a:t> </a:t>
            </a:r>
            <a:r>
              <a:rPr lang="en-US" dirty="0" err="1" smtClean="0"/>
              <a:t>mera</a:t>
            </a:r>
            <a:r>
              <a:rPr lang="en-US" dirty="0" smtClean="0"/>
              <a:t> </a:t>
            </a:r>
            <a:r>
              <a:rPr lang="en-US" dirty="0" err="1" smtClean="0"/>
              <a:t>značajno</a:t>
            </a:r>
            <a:r>
              <a:rPr lang="en-US" dirty="0" smtClean="0"/>
              <a:t> </a:t>
            </a:r>
            <a:r>
              <a:rPr lang="en-US" dirty="0" err="1" smtClean="0"/>
              <a:t>pravo</a:t>
            </a:r>
            <a:r>
              <a:rPr lang="en-US" dirty="0" smtClean="0"/>
              <a:t> </a:t>
            </a:r>
            <a:r>
              <a:rPr lang="en-US" dirty="0" err="1" smtClean="0"/>
              <a:t>saučestvovanja</a:t>
            </a:r>
            <a:r>
              <a:rPr lang="en-US" dirty="0" smtClean="0"/>
              <a:t> </a:t>
            </a:r>
            <a:r>
              <a:rPr lang="en-US" dirty="0" err="1" smtClean="0"/>
              <a:t>prema</a:t>
            </a:r>
            <a:r>
              <a:rPr lang="en-US" dirty="0" smtClean="0"/>
              <a:t> prf.102.</a:t>
            </a:r>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sr-Latn-CS" dirty="0" smtClean="0"/>
              <a:t>U Nemačkom pravu </a:t>
            </a:r>
            <a:r>
              <a:rPr lang="sr-Cyrl-CS" dirty="0" smtClean="0"/>
              <a:t>se </a:t>
            </a:r>
            <a:r>
              <a:rPr lang="sr-Cyrl-CS" dirty="0"/>
              <a:t>ne mogu utvrditi mere koje bi bile u suprotnosti sa prinudnim pravnim propisima (npr. produženje radnog vremena, otpuštanje bez zakonskog razloga i sl.). Ni smanjenja plate se ne mogu odrediti u disciplinskom postupku, jer fabrički sporazumi načelno ne </a:t>
            </a:r>
            <a:r>
              <a:rPr lang="sr-Cyrl-CS" dirty="0" smtClean="0"/>
              <a:t>mogu </a:t>
            </a:r>
            <a:r>
              <a:rPr lang="sr-Cyrl-CS" dirty="0"/>
              <a:t>doticati regulisanje plata. Dopuštene sankcije u dieciplinskom </a:t>
            </a:r>
            <a:r>
              <a:rPr lang="sr-Cyrl-CS" dirty="0" smtClean="0"/>
              <a:t>po</a:t>
            </a:r>
            <a:r>
              <a:rPr lang="sr-Latn-CS" dirty="0" smtClean="0"/>
              <a:t>s</a:t>
            </a:r>
            <a:r>
              <a:rPr lang="sr-Cyrl-CS" dirty="0" smtClean="0"/>
              <a:t>tupku </a:t>
            </a:r>
            <a:r>
              <a:rPr lang="sr-Cyrl-CS" dirty="0"/>
              <a:t>mogu npr., biti: opomene, ukori, uskraćivanje i opozivanje određenih povlastica i sl.</a:t>
            </a:r>
            <a:endParaRPr lang="en-US" dirty="0"/>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Cyrl-CS" dirty="0"/>
              <a:t>Treba obratiti pažnju na to da disciplinska odredba može uticati i na </a:t>
            </a:r>
            <a:r>
              <a:rPr lang="sr-Cyrl-CS" b="1" dirty="0"/>
              <a:t>pojačanu zaštitu radnika od otpuštanja</a:t>
            </a:r>
            <a:r>
              <a:rPr lang="sr-Cyrl-CS" dirty="0"/>
              <a:t>, ako je u njoj pravo poslodavca na jednostrano razrešenje radnog odnosa povezano sa prethodnim disciplinskim postupkom uz učešće fabričkog saveta.</a:t>
            </a:r>
            <a:endParaRPr lang="en-US" dirty="0"/>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vi-VN" b="1" dirty="0" smtClean="0"/>
              <a:t>Kazna</a:t>
            </a:r>
            <a:r>
              <a:rPr lang="vi-VN" dirty="0" smtClean="0"/>
              <a:t> je društvena sankcija, posledica izazvana kažnjivim delom, tj. delom kojim se povređuju stanja (dobra, interesi itd.) koja su zaštićena kaznenopopravnom normom, odnosno zajedničkom - opštom svešću (Durkheim).</a:t>
            </a:r>
          </a:p>
          <a:p>
            <a:r>
              <a:rPr lang="vi-VN" dirty="0" smtClean="0"/>
              <a:t>Kazna je, prema tome, sredstvo za vršenje zaštitne funkcije, ali sredstvo koje nanosi "određeno </a:t>
            </a:r>
            <a:r>
              <a:rPr lang="vi-VN" b="1" dirty="0" smtClean="0"/>
              <a:t>zlo</a:t>
            </a:r>
            <a:r>
              <a:rPr lang="vi-VN" dirty="0" smtClean="0"/>
              <a:t>" kažnjenome, jer bez obeležja represije nema kazne. Smisao svake kazne je i prevencija (generalna i specijalna), pa kazna ima i </a:t>
            </a:r>
            <a:r>
              <a:rPr lang="vi-VN" b="1" dirty="0" smtClean="0"/>
              <a:t>vaspitni zadatak</a:t>
            </a:r>
            <a:r>
              <a:rPr lang="vi-VN" dirty="0" smtClean="0"/>
              <a:t>.</a:t>
            </a:r>
          </a:p>
          <a:p>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err="1" smtClean="0"/>
              <a:t>Mera</a:t>
            </a:r>
            <a:r>
              <a:rPr lang="en-US" dirty="0" smtClean="0"/>
              <a:t> je </a:t>
            </a:r>
            <a:r>
              <a:rPr lang="en-US" dirty="0" err="1" smtClean="0"/>
              <a:t>sredstvo</a:t>
            </a:r>
            <a:r>
              <a:rPr lang="en-US" dirty="0" smtClean="0"/>
              <a:t> u </a:t>
            </a:r>
            <a:r>
              <a:rPr lang="en-US" dirty="0" err="1" smtClean="0"/>
              <a:t>sistemu</a:t>
            </a:r>
            <a:r>
              <a:rPr lang="en-US" dirty="0" smtClean="0"/>
              <a:t> </a:t>
            </a:r>
            <a:r>
              <a:rPr lang="en-US" dirty="0" err="1" smtClean="0"/>
              <a:t>sankcija</a:t>
            </a:r>
            <a:r>
              <a:rPr lang="en-US" dirty="0" smtClean="0"/>
              <a:t> </a:t>
            </a:r>
            <a:r>
              <a:rPr lang="en-US" dirty="0" err="1" smtClean="0"/>
              <a:t>protiv</a:t>
            </a:r>
            <a:r>
              <a:rPr lang="en-US" dirty="0" smtClean="0"/>
              <a:t> </a:t>
            </a:r>
            <a:r>
              <a:rPr lang="en-US" dirty="0" err="1" smtClean="0"/>
              <a:t>počinilaca</a:t>
            </a:r>
            <a:r>
              <a:rPr lang="en-US" dirty="0" smtClean="0"/>
              <a:t> </a:t>
            </a:r>
            <a:r>
              <a:rPr lang="en-US" dirty="0" err="1" smtClean="0"/>
              <a:t>nedopuštenih</a:t>
            </a:r>
            <a:r>
              <a:rPr lang="en-US" dirty="0" smtClean="0"/>
              <a:t> </a:t>
            </a:r>
            <a:r>
              <a:rPr lang="en-US" dirty="0" err="1" smtClean="0"/>
              <a:t>ili</a:t>
            </a:r>
            <a:r>
              <a:rPr lang="en-US" dirty="0" smtClean="0"/>
              <a:t> </a:t>
            </a:r>
            <a:r>
              <a:rPr lang="en-US" dirty="0" err="1" smtClean="0"/>
              <a:t>kažnjivih</a:t>
            </a:r>
            <a:r>
              <a:rPr lang="en-US" dirty="0" smtClean="0"/>
              <a:t> </a:t>
            </a:r>
            <a:r>
              <a:rPr lang="en-US" dirty="0" err="1" smtClean="0"/>
              <a:t>radnji</a:t>
            </a:r>
            <a:r>
              <a:rPr lang="en-US" dirty="0" smtClean="0"/>
              <a:t> (</a:t>
            </a:r>
            <a:r>
              <a:rPr lang="en-US" dirty="0" err="1" smtClean="0"/>
              <a:t>ili</a:t>
            </a:r>
            <a:r>
              <a:rPr lang="en-US" dirty="0" smtClean="0"/>
              <a:t> </a:t>
            </a:r>
            <a:r>
              <a:rPr lang="en-US" dirty="0" err="1" smtClean="0"/>
              <a:t>propusta</a:t>
            </a:r>
            <a:r>
              <a:rPr lang="en-US" dirty="0" smtClean="0"/>
              <a:t>), </a:t>
            </a:r>
            <a:r>
              <a:rPr lang="en-US" dirty="0" err="1" smtClean="0"/>
              <a:t>kada</a:t>
            </a:r>
            <a:r>
              <a:rPr lang="en-US" dirty="0" smtClean="0"/>
              <a:t> </a:t>
            </a:r>
            <a:r>
              <a:rPr lang="en-US" dirty="0" err="1" smtClean="0"/>
              <a:t>izricanjem</a:t>
            </a:r>
            <a:r>
              <a:rPr lang="en-US" dirty="0" smtClean="0"/>
              <a:t> </a:t>
            </a:r>
            <a:r>
              <a:rPr lang="en-US" dirty="0" err="1" smtClean="0"/>
              <a:t>kazni</a:t>
            </a:r>
            <a:r>
              <a:rPr lang="en-US" dirty="0" smtClean="0"/>
              <a:t> </a:t>
            </a:r>
            <a:r>
              <a:rPr lang="en-US" dirty="0" err="1" smtClean="0"/>
              <a:t>protiv</a:t>
            </a:r>
            <a:r>
              <a:rPr lang="en-US" dirty="0" smtClean="0"/>
              <a:t> </a:t>
            </a:r>
            <a:r>
              <a:rPr lang="en-US" dirty="0" err="1" smtClean="0"/>
              <a:t>njih</a:t>
            </a:r>
            <a:r>
              <a:rPr lang="en-US" dirty="0" smtClean="0"/>
              <a:t> </a:t>
            </a:r>
            <a:r>
              <a:rPr lang="en-US" dirty="0" err="1" smtClean="0"/>
              <a:t>nije</a:t>
            </a:r>
            <a:r>
              <a:rPr lang="en-US" dirty="0" smtClean="0"/>
              <a:t> </a:t>
            </a:r>
            <a:r>
              <a:rPr lang="en-US" dirty="0" err="1" smtClean="0"/>
              <a:t>moguće</a:t>
            </a:r>
            <a:r>
              <a:rPr lang="en-US" dirty="0" smtClean="0"/>
              <a:t> </a:t>
            </a:r>
            <a:r>
              <a:rPr lang="en-US" dirty="0" err="1" smtClean="0"/>
              <a:t>postići</a:t>
            </a:r>
            <a:r>
              <a:rPr lang="en-US" dirty="0" smtClean="0"/>
              <a:t> </a:t>
            </a:r>
            <a:r>
              <a:rPr lang="en-US" dirty="0" err="1" smtClean="0"/>
              <a:t>cilj</a:t>
            </a:r>
            <a:r>
              <a:rPr lang="en-US" dirty="0" smtClean="0"/>
              <a:t> </a:t>
            </a:r>
            <a:r>
              <a:rPr lang="en-US" dirty="0" err="1" smtClean="0"/>
              <a:t>represije</a:t>
            </a:r>
            <a:r>
              <a:rPr lang="en-US" smtClean="0"/>
              <a:t> na</a:t>
            </a:r>
            <a:r>
              <a:rPr lang="en-US" dirty="0" smtClean="0"/>
              <a:t> </a:t>
            </a:r>
            <a:r>
              <a:rPr lang="en-US" dirty="0" err="1" smtClean="0"/>
              <a:t>takva</a:t>
            </a:r>
            <a:r>
              <a:rPr lang="en-US" dirty="0" smtClean="0"/>
              <a:t> </a:t>
            </a:r>
            <a:r>
              <a:rPr lang="en-US" dirty="0" err="1" smtClean="0"/>
              <a:t>ponašanja</a:t>
            </a:r>
            <a:r>
              <a:rPr lang="en-US" dirty="0" smtClean="0"/>
              <a:t>, </a:t>
            </a:r>
            <a:r>
              <a:rPr lang="en-US" dirty="0" err="1" smtClean="0"/>
              <a:t>ili</a:t>
            </a:r>
            <a:r>
              <a:rPr lang="en-US" dirty="0" smtClean="0"/>
              <a:t> </a:t>
            </a:r>
            <a:r>
              <a:rPr lang="en-US" dirty="0" err="1" smtClean="0"/>
              <a:t>kada</a:t>
            </a:r>
            <a:r>
              <a:rPr lang="en-US" dirty="0" smtClean="0"/>
              <a:t> je </a:t>
            </a:r>
            <a:r>
              <a:rPr lang="en-US" dirty="0" err="1" smtClean="0"/>
              <a:t>jedini</a:t>
            </a:r>
            <a:r>
              <a:rPr lang="en-US" dirty="0" smtClean="0"/>
              <a:t> </a:t>
            </a:r>
            <a:r>
              <a:rPr lang="en-US" dirty="0" err="1" smtClean="0"/>
              <a:t>cilj</a:t>
            </a:r>
            <a:r>
              <a:rPr lang="en-US" dirty="0" smtClean="0"/>
              <a:t> </a:t>
            </a:r>
            <a:r>
              <a:rPr lang="en-US" dirty="0" err="1" smtClean="0"/>
              <a:t>neposredno</a:t>
            </a:r>
            <a:r>
              <a:rPr lang="en-US" dirty="0" smtClean="0"/>
              <a:t> </a:t>
            </a:r>
            <a:r>
              <a:rPr lang="en-US" dirty="0" err="1" smtClean="0"/>
              <a:t>specijalna</a:t>
            </a:r>
            <a:r>
              <a:rPr lang="en-US" dirty="0" smtClean="0"/>
              <a:t> </a:t>
            </a:r>
            <a:r>
              <a:rPr lang="en-US" dirty="0" err="1" smtClean="0"/>
              <a:t>prevencija</a:t>
            </a:r>
            <a:r>
              <a:rPr lang="en-US" dirty="0" smtClean="0"/>
              <a:t> </a:t>
            </a:r>
            <a:r>
              <a:rPr lang="en-US" dirty="0" err="1" smtClean="0"/>
              <a:t>ili</a:t>
            </a:r>
            <a:r>
              <a:rPr lang="en-US" dirty="0" smtClean="0"/>
              <a:t> </a:t>
            </a:r>
            <a:r>
              <a:rPr lang="en-US" dirty="0" err="1" smtClean="0"/>
              <a:t>vaspitni</a:t>
            </a:r>
            <a:r>
              <a:rPr lang="en-US" dirty="0" smtClean="0"/>
              <a:t> </a:t>
            </a:r>
            <a:r>
              <a:rPr lang="en-US" dirty="0" err="1" smtClean="0"/>
              <a:t>uticaj</a:t>
            </a:r>
            <a:r>
              <a:rPr lang="en-US" dirty="0" smtClean="0"/>
              <a:t> </a:t>
            </a:r>
            <a:r>
              <a:rPr lang="en-US" dirty="0" err="1" smtClean="0"/>
              <a:t>na</a:t>
            </a:r>
            <a:r>
              <a:rPr lang="en-US" dirty="0" smtClean="0"/>
              <a:t> </a:t>
            </a:r>
            <a:r>
              <a:rPr lang="en-US" dirty="0" err="1" smtClean="0"/>
              <a:t>počinioca</a:t>
            </a:r>
            <a:r>
              <a:rPr lang="en-US" dirty="0" smtClean="0"/>
              <a:t> </a:t>
            </a:r>
            <a:r>
              <a:rPr lang="en-US" dirty="0" err="1" smtClean="0"/>
              <a:t>takvog</a:t>
            </a:r>
            <a:r>
              <a:rPr lang="en-US" dirty="0" smtClean="0"/>
              <a:t> </a:t>
            </a:r>
            <a:r>
              <a:rPr lang="en-US" dirty="0" err="1" smtClean="0"/>
              <a:t>dela</a:t>
            </a:r>
            <a:r>
              <a:rPr lang="en-US" dirty="0" smtClean="0"/>
              <a:t>.</a:t>
            </a:r>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CS" dirty="0" smtClean="0"/>
              <a:t>DA LI JE OVAKO DEFINISANA, MERA ISTO ŠTO I KAZNA?</a:t>
            </a:r>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vi-VN" dirty="0" smtClean="0"/>
              <a:t>Takva mera nema obeležja kazne, ali pod uslovom da u njoj ne postoji moment  represije.</a:t>
            </a:r>
            <a:endParaRPr lang="sr-Latn-CS" dirty="0" smtClean="0"/>
          </a:p>
          <a:p>
            <a:r>
              <a:rPr lang="vi-VN" dirty="0" smtClean="0"/>
              <a:t>Pojam "mera" ne upotrebljavamo kao sinonim kazne ili sankcije (iako je u terminološkom smislu najčešće egzistirao u disciplinskoj materiji), već "mera" govorimo u kontekstu parametra, aršina, ili ti adekvatnost u odmeravanju kazne.</a:t>
            </a:r>
          </a:p>
          <a:p>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vi-VN" dirty="0" smtClean="0"/>
              <a:t>Sankcije u disciplinskom pravu su disciplinske kazne koje nadležan disciplinski organ izriče protiv određenog učinioca, zbog izvršenog disciplinskog dela, odnosno zbog povrede konkretne radne discipline. Drugim rečima, disciplinske kazne dolaze kao "mera" zaposlenom za koga je u disciplinskom postupku utvrđeno daje odgovoran za učinjenu povredu radne obaveze i da postoje svi uslovi za primenu sankcije.</a:t>
            </a:r>
          </a:p>
          <a:p>
            <a:endParaRPr lang="en-US" dirty="0"/>
          </a:p>
        </p:txBody>
      </p:sp>
      <p:sp>
        <p:nvSpPr>
          <p:cNvPr id="2" name="Title 1"/>
          <p:cNvSpPr>
            <a:spLocks noGrp="1"/>
          </p:cNvSpPr>
          <p:nvPr>
            <p:ph type="title"/>
          </p:nvPr>
        </p:nvSpPr>
        <p:spPr/>
        <p:txBody>
          <a:bodyPr>
            <a:normAutofit fontScale="90000"/>
          </a:bodyPr>
          <a:lstStyle/>
          <a:p>
            <a:r>
              <a:rPr lang="sr-Cyrl-CS" dirty="0" smtClean="0"/>
              <a:t>1. Osnovna obeležja disciplinske sankcije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vi-VN" dirty="0" smtClean="0"/>
              <a:t>Pravna svrha tih "mera" je u obezbeđivanju radne discipline, koja se ne ostvaruje samo činom njihovog izvršenja (represijom), nego i vaspitnim uticajem i to prema zaposlenom kome je izrečena, kao prevencija da ubuduće ne čini povredu radnih obaveza i uticajem na druge zaposlene da se ponašaju u skladu sa propisanom radnom disciplinom i ne narušavaju istu. </a:t>
            </a:r>
          </a:p>
          <a:p>
            <a:r>
              <a:rPr lang="vi-VN" dirty="0" smtClean="0"/>
              <a:t>Kao sankcija, disciplinska kazna je različita od drugih sankcija u našem zakonodavstvu. </a:t>
            </a:r>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Latn-CS" dirty="0" smtClean="0"/>
              <a:t>Osnovna</a:t>
            </a:r>
            <a:r>
              <a:rPr lang="en-US" dirty="0" smtClean="0"/>
              <a:t> </a:t>
            </a:r>
            <a:r>
              <a:rPr lang="en-US" dirty="0" err="1" smtClean="0"/>
              <a:t>obeležja</a:t>
            </a:r>
            <a:r>
              <a:rPr lang="en-US" dirty="0" smtClean="0"/>
              <a:t> </a:t>
            </a:r>
            <a:r>
              <a:rPr lang="en-US" dirty="0" err="1" smtClean="0"/>
              <a:t>odnosno</a:t>
            </a:r>
            <a:r>
              <a:rPr lang="en-US" dirty="0" smtClean="0"/>
              <a:t> </a:t>
            </a:r>
            <a:r>
              <a:rPr lang="en-US" dirty="0" err="1" smtClean="0"/>
              <a:t>karakteristike</a:t>
            </a:r>
            <a:r>
              <a:rPr lang="en-US" dirty="0" smtClean="0"/>
              <a:t> </a:t>
            </a:r>
            <a:r>
              <a:rPr lang="en-US" dirty="0" err="1" smtClean="0"/>
              <a:t>disciplinskih</a:t>
            </a:r>
            <a:r>
              <a:rPr lang="en-US" dirty="0" smtClean="0"/>
              <a:t> </a:t>
            </a:r>
            <a:r>
              <a:rPr lang="en-US" dirty="0" err="1" smtClean="0"/>
              <a:t>kazni</a:t>
            </a:r>
            <a:r>
              <a:rPr lang="en-US" dirty="0" smtClean="0"/>
              <a:t> (</a:t>
            </a:r>
            <a:r>
              <a:rPr lang="en-US" dirty="0" err="1" smtClean="0"/>
              <a:t>mera</a:t>
            </a:r>
            <a:r>
              <a:rPr lang="en-US" dirty="0" smtClean="0"/>
              <a:t>)</a:t>
            </a:r>
            <a:r>
              <a:rPr lang="sr-Latn-CS" dirty="0" smtClean="0"/>
              <a:t> su</a:t>
            </a:r>
            <a:r>
              <a:rPr lang="en-US" dirty="0" smtClean="0"/>
              <a:t>:</a:t>
            </a:r>
          </a:p>
          <a:p>
            <a:r>
              <a:rPr lang="en-US" dirty="0" smtClean="0"/>
              <a:t>pre </a:t>
            </a:r>
            <a:r>
              <a:rPr lang="en-US" dirty="0" err="1" smtClean="0"/>
              <a:t>svega</a:t>
            </a:r>
            <a:r>
              <a:rPr lang="en-US" dirty="0" smtClean="0"/>
              <a:t>, </a:t>
            </a:r>
            <a:r>
              <a:rPr lang="en-US" dirty="0" err="1" smtClean="0"/>
              <a:t>disciplinsku</a:t>
            </a:r>
            <a:r>
              <a:rPr lang="en-US" dirty="0" smtClean="0"/>
              <a:t> </a:t>
            </a:r>
            <a:r>
              <a:rPr lang="en-US" dirty="0" err="1" smtClean="0"/>
              <a:t>meru</a:t>
            </a:r>
            <a:r>
              <a:rPr lang="en-US" dirty="0" smtClean="0"/>
              <a:t> </a:t>
            </a:r>
            <a:r>
              <a:rPr lang="en-US" dirty="0" err="1" smtClean="0"/>
              <a:t>treba</a:t>
            </a:r>
            <a:r>
              <a:rPr lang="en-US" dirty="0" smtClean="0"/>
              <a:t> </a:t>
            </a:r>
            <a:r>
              <a:rPr lang="en-US" dirty="0" err="1" smtClean="0"/>
              <a:t>diferencirati</a:t>
            </a:r>
            <a:r>
              <a:rPr lang="en-US" dirty="0" smtClean="0"/>
              <a:t> </a:t>
            </a:r>
            <a:r>
              <a:rPr lang="en-US" dirty="0" err="1" smtClean="0"/>
              <a:t>od</a:t>
            </a:r>
            <a:r>
              <a:rPr lang="en-US" dirty="0" smtClean="0"/>
              <a:t> </a:t>
            </a:r>
            <a:r>
              <a:rPr lang="en-US" dirty="0" err="1" smtClean="0"/>
              <a:t>mera</a:t>
            </a:r>
            <a:r>
              <a:rPr lang="en-US" dirty="0" smtClean="0"/>
              <a:t> </a:t>
            </a:r>
            <a:r>
              <a:rPr lang="en-US" dirty="0" err="1" smtClean="0"/>
              <a:t>koje</a:t>
            </a:r>
            <a:r>
              <a:rPr lang="en-US" dirty="0" smtClean="0"/>
              <a:t> </a:t>
            </a:r>
            <a:r>
              <a:rPr lang="en-US" dirty="0" err="1" smtClean="0"/>
              <a:t>imaju</a:t>
            </a:r>
            <a:r>
              <a:rPr lang="en-US" dirty="0" smtClean="0"/>
              <a:t> </a:t>
            </a:r>
            <a:r>
              <a:rPr lang="en-US" dirty="0" err="1" smtClean="0"/>
              <a:t>organizacionopravni</a:t>
            </a:r>
            <a:r>
              <a:rPr lang="en-US" dirty="0" smtClean="0"/>
              <a:t>, </a:t>
            </a:r>
            <a:r>
              <a:rPr lang="en-US" dirty="0" err="1" smtClean="0"/>
              <a:t>funkcionalni</a:t>
            </a:r>
            <a:r>
              <a:rPr lang="en-US" dirty="0" smtClean="0"/>
              <a:t> </a:t>
            </a:r>
            <a:r>
              <a:rPr lang="en-US" dirty="0" err="1" smtClean="0"/>
              <a:t>ili</a:t>
            </a:r>
            <a:r>
              <a:rPr lang="en-US" dirty="0" smtClean="0"/>
              <a:t> </a:t>
            </a:r>
            <a:r>
              <a:rPr lang="en-US" dirty="0" err="1" smtClean="0"/>
              <a:t>drugi</a:t>
            </a:r>
            <a:r>
              <a:rPr lang="en-US" dirty="0" smtClean="0"/>
              <a:t> </a:t>
            </a:r>
            <a:r>
              <a:rPr lang="en-US" dirty="0" err="1" smtClean="0"/>
              <a:t>karakter</a:t>
            </a:r>
            <a:r>
              <a:rPr lang="en-US" dirty="0" smtClean="0"/>
              <a:t> </a:t>
            </a:r>
            <a:r>
              <a:rPr lang="en-US" dirty="0" err="1" smtClean="0"/>
              <a:t>i</a:t>
            </a:r>
            <a:r>
              <a:rPr lang="en-US" dirty="0" smtClean="0"/>
              <a:t> </a:t>
            </a:r>
            <a:r>
              <a:rPr lang="en-US" dirty="0" err="1" smtClean="0"/>
              <a:t>značaj</a:t>
            </a:r>
            <a:r>
              <a:rPr lang="en-US" dirty="0" smtClean="0"/>
              <a:t> </a:t>
            </a:r>
            <a:r>
              <a:rPr lang="en-US" dirty="0" err="1" smtClean="0"/>
              <a:t>i</a:t>
            </a:r>
            <a:r>
              <a:rPr lang="en-US" dirty="0" smtClean="0"/>
              <a:t> </a:t>
            </a:r>
            <a:r>
              <a:rPr lang="en-US" dirty="0" err="1" smtClean="0"/>
              <a:t>koje</a:t>
            </a:r>
            <a:r>
              <a:rPr lang="en-US" dirty="0" smtClean="0"/>
              <a:t> se, </a:t>
            </a:r>
            <a:r>
              <a:rPr lang="en-US" dirty="0" err="1" smtClean="0"/>
              <a:t>preduzimaju</a:t>
            </a:r>
            <a:r>
              <a:rPr lang="en-US" dirty="0" smtClean="0"/>
              <a:t> u </a:t>
            </a:r>
            <a:r>
              <a:rPr lang="en-US" dirty="0" err="1" smtClean="0"/>
              <a:t>organizaciji</a:t>
            </a:r>
            <a:r>
              <a:rPr lang="en-US" dirty="0" smtClean="0"/>
              <a:t> u </a:t>
            </a:r>
            <a:r>
              <a:rPr lang="en-US" dirty="0" err="1" smtClean="0"/>
              <a:t>cilju</a:t>
            </a:r>
            <a:r>
              <a:rPr lang="en-US" dirty="0" smtClean="0"/>
              <a:t> </a:t>
            </a:r>
            <a:r>
              <a:rPr lang="en-US" dirty="0" err="1" smtClean="0"/>
              <a:t>što</a:t>
            </a:r>
            <a:r>
              <a:rPr lang="en-US" dirty="0" smtClean="0"/>
              <a:t> </a:t>
            </a:r>
            <a:r>
              <a:rPr lang="en-US" dirty="0" err="1" smtClean="0"/>
              <a:t>pravilnijeg</a:t>
            </a:r>
            <a:r>
              <a:rPr lang="en-US" dirty="0" smtClean="0"/>
              <a:t>, </a:t>
            </a:r>
            <a:r>
              <a:rPr lang="en-US" dirty="0" err="1" smtClean="0"/>
              <a:t>bolje</a:t>
            </a:r>
            <a:r>
              <a:rPr lang="sr-Latn-CS" dirty="0" smtClean="0"/>
              <a:t>g</a:t>
            </a:r>
            <a:r>
              <a:rPr lang="en-US" dirty="0" smtClean="0"/>
              <a:t>, </a:t>
            </a:r>
            <a:r>
              <a:rPr lang="en-US" dirty="0" err="1" smtClean="0"/>
              <a:t>ekonomičnijeg</a:t>
            </a:r>
            <a:r>
              <a:rPr lang="en-US" dirty="0" smtClean="0"/>
              <a:t> </a:t>
            </a:r>
            <a:r>
              <a:rPr lang="en-US" dirty="0" err="1" smtClean="0"/>
              <a:t>i</a:t>
            </a:r>
            <a:r>
              <a:rPr lang="en-US" dirty="0" smtClean="0"/>
              <a:t> </a:t>
            </a:r>
            <a:r>
              <a:rPr lang="en-US" dirty="0" err="1" smtClean="0"/>
              <a:t>efikasnijeg</a:t>
            </a:r>
            <a:r>
              <a:rPr lang="en-US" dirty="0" smtClean="0"/>
              <a:t> </a:t>
            </a:r>
            <a:r>
              <a:rPr lang="en-US" dirty="0" err="1" smtClean="0"/>
              <a:t>rada</a:t>
            </a:r>
            <a:r>
              <a:rPr lang="en-US" dirty="0" smtClean="0"/>
              <a:t> </a:t>
            </a:r>
            <a:r>
              <a:rPr lang="en-US" dirty="0" err="1" smtClean="0"/>
              <a:t>i</a:t>
            </a:r>
            <a:r>
              <a:rPr lang="en-US" dirty="0" smtClean="0"/>
              <a:t> </a:t>
            </a:r>
            <a:r>
              <a:rPr lang="en-US" dirty="0" err="1" smtClean="0"/>
              <a:t>poslovanja</a:t>
            </a:r>
            <a:r>
              <a:rPr lang="en-US" dirty="0" smtClean="0"/>
              <a:t> </a:t>
            </a:r>
            <a:r>
              <a:rPr lang="en-US" dirty="0" err="1" smtClean="0"/>
              <a:t>organizacije</a:t>
            </a:r>
            <a:r>
              <a:rPr lang="en-US" dirty="0" smtClean="0"/>
              <a:t>;</a:t>
            </a:r>
          </a:p>
          <a:p>
            <a:endParaRPr lang="en-US" dirty="0"/>
          </a:p>
        </p:txBody>
      </p:sp>
      <p:sp>
        <p:nvSpPr>
          <p:cNvPr id="2" name="Title 1"/>
          <p:cNvSpPr>
            <a:spLocks noGrp="1"/>
          </p:cNvSpPr>
          <p:nvPr>
            <p:ph type="title"/>
          </p:nvPr>
        </p:nvSpPr>
        <p:spPr/>
        <p:txBody>
          <a:bodyPr>
            <a:normAutofit fontScale="90000"/>
          </a:bodyPr>
          <a:lstStyle/>
          <a:p>
            <a:r>
              <a:rPr lang="sr-Cyrl-CS" dirty="0"/>
              <a:t>1. Osnovna obeležja disciplinske sankcije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94</TotalTime>
  <Words>1635</Words>
  <Application>Microsoft Office PowerPoint</Application>
  <PresentationFormat>On-screen Show (4:3)</PresentationFormat>
  <Paragraphs>92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lpstr>1. Osnovna obeležja disciplinske sankcije</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DISCIPLINSKE SANKCIJE</dc:title>
  <dc:creator> </dc:creator>
  <cp:lastModifiedBy> </cp:lastModifiedBy>
  <cp:revision>13</cp:revision>
  <dcterms:created xsi:type="dcterms:W3CDTF">2011-12-01T10:37:41Z</dcterms:created>
  <dcterms:modified xsi:type="dcterms:W3CDTF">2011-12-02T11:44:05Z</dcterms:modified>
</cp:coreProperties>
</file>