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notesSlides/notesSlide78.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notesSlides/notesSlide81.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68.xml" ContentType="application/vnd.openxmlformats-officedocument.presentationml.notesSlide+xml"/>
  <Override PartName="/ppt/notesSlides/notesSlide79.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3"/>
  </p:notesMasterIdLst>
  <p:sldIdLst>
    <p:sldId id="256" r:id="rId2"/>
    <p:sldId id="257" r:id="rId3"/>
    <p:sldId id="262" r:id="rId4"/>
    <p:sldId id="263" r:id="rId5"/>
    <p:sldId id="264" r:id="rId6"/>
    <p:sldId id="265" r:id="rId7"/>
    <p:sldId id="266" r:id="rId8"/>
    <p:sldId id="267" r:id="rId9"/>
    <p:sldId id="295" r:id="rId10"/>
    <p:sldId id="268" r:id="rId11"/>
    <p:sldId id="269" r:id="rId12"/>
    <p:sldId id="270" r:id="rId13"/>
    <p:sldId id="271" r:id="rId14"/>
    <p:sldId id="272" r:id="rId15"/>
    <p:sldId id="273" r:id="rId16"/>
    <p:sldId id="274" r:id="rId17"/>
    <p:sldId id="291" r:id="rId18"/>
    <p:sldId id="292" r:id="rId19"/>
    <p:sldId id="293" r:id="rId20"/>
    <p:sldId id="294" r:id="rId21"/>
    <p:sldId id="275" r:id="rId22"/>
    <p:sldId id="296" r:id="rId23"/>
    <p:sldId id="306" r:id="rId24"/>
    <p:sldId id="297" r:id="rId25"/>
    <p:sldId id="298" r:id="rId26"/>
    <p:sldId id="299" r:id="rId27"/>
    <p:sldId id="300" r:id="rId28"/>
    <p:sldId id="301" r:id="rId29"/>
    <p:sldId id="327" r:id="rId30"/>
    <p:sldId id="328" r:id="rId31"/>
    <p:sldId id="329" r:id="rId32"/>
    <p:sldId id="330" r:id="rId33"/>
    <p:sldId id="331" r:id="rId34"/>
    <p:sldId id="307" r:id="rId35"/>
    <p:sldId id="309" r:id="rId36"/>
    <p:sldId id="310" r:id="rId37"/>
    <p:sldId id="311" r:id="rId38"/>
    <p:sldId id="312" r:id="rId39"/>
    <p:sldId id="313" r:id="rId40"/>
    <p:sldId id="314" r:id="rId41"/>
    <p:sldId id="315" r:id="rId42"/>
    <p:sldId id="316" r:id="rId43"/>
    <p:sldId id="317" r:id="rId44"/>
    <p:sldId id="318" r:id="rId45"/>
    <p:sldId id="319" r:id="rId46"/>
    <p:sldId id="320" r:id="rId47"/>
    <p:sldId id="321" r:id="rId48"/>
    <p:sldId id="322" r:id="rId49"/>
    <p:sldId id="323" r:id="rId50"/>
    <p:sldId id="324" r:id="rId51"/>
    <p:sldId id="325" r:id="rId52"/>
    <p:sldId id="326" r:id="rId53"/>
    <p:sldId id="308" r:id="rId54"/>
    <p:sldId id="332" r:id="rId55"/>
    <p:sldId id="333" r:id="rId56"/>
    <p:sldId id="334" r:id="rId57"/>
    <p:sldId id="335" r:id="rId58"/>
    <p:sldId id="336" r:id="rId59"/>
    <p:sldId id="343" r:id="rId60"/>
    <p:sldId id="344" r:id="rId61"/>
    <p:sldId id="345" r:id="rId62"/>
    <p:sldId id="346" r:id="rId63"/>
    <p:sldId id="347" r:id="rId64"/>
    <p:sldId id="348" r:id="rId65"/>
    <p:sldId id="351" r:id="rId66"/>
    <p:sldId id="352" r:id="rId67"/>
    <p:sldId id="353" r:id="rId68"/>
    <p:sldId id="354" r:id="rId69"/>
    <p:sldId id="355" r:id="rId70"/>
    <p:sldId id="356" r:id="rId71"/>
    <p:sldId id="357" r:id="rId72"/>
    <p:sldId id="358" r:id="rId73"/>
    <p:sldId id="359" r:id="rId74"/>
    <p:sldId id="349" r:id="rId75"/>
    <p:sldId id="350" r:id="rId76"/>
    <p:sldId id="360" r:id="rId77"/>
    <p:sldId id="361" r:id="rId78"/>
    <p:sldId id="362" r:id="rId79"/>
    <p:sldId id="363" r:id="rId80"/>
    <p:sldId id="364" r:id="rId81"/>
    <p:sldId id="365" r:id="rId8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6" d="100"/>
          <a:sy n="46" d="100"/>
        </p:scale>
        <p:origin x="-64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AF202D-B754-4B41-87F8-2ED1E51A89C6}" type="datetimeFigureOut">
              <a:rPr lang="en-US" smtClean="0"/>
              <a:pPr/>
              <a:t>12/16/2011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1D6D10-152E-4579-BC6E-8D1A6F4C1A6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57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58</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60</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61</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62</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63</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64</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65</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66</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67</a:t>
            </a:fld>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68</a:t>
            </a:fld>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69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7</a:t>
            </a:fld>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70</a:t>
            </a:fld>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71</a:t>
            </a:fld>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72</a:t>
            </a:fld>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73</a:t>
            </a:fld>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74</a:t>
            </a:fld>
            <a:endParaRPr 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75</a:t>
            </a:fld>
            <a:endParaRPr 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76</a:t>
            </a:fld>
            <a:endParaRPr 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77</a:t>
            </a:fld>
            <a:endParaRPr 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78</a:t>
            </a:fld>
            <a:endParaRPr 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79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8</a:t>
            </a:fld>
            <a:endParaRPr 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80</a:t>
            </a:fld>
            <a:endParaRPr 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81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F1D6D10-152E-4579-BC6E-8D1A6F4C1A6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A0EF842-973D-4BBC-BD2E-2616F6685F32}" type="datetimeFigureOut">
              <a:rPr lang="en-US" smtClean="0"/>
              <a:pPr/>
              <a:t>12/16/2011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ABFBBA9-5CCC-4296-A985-CDA25BAA3C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A0EF842-973D-4BBC-BD2E-2616F6685F32}" type="datetimeFigureOut">
              <a:rPr lang="en-US" smtClean="0"/>
              <a:pPr/>
              <a:t>12/16/2011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BFBBA9-5CCC-4296-A985-CDA25BAA3C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A0EF842-973D-4BBC-BD2E-2616F6685F32}" type="datetimeFigureOut">
              <a:rPr lang="en-US" smtClean="0"/>
              <a:pPr/>
              <a:t>12/16/2011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BFBBA9-5CCC-4296-A985-CDA25BAA3C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A0EF842-973D-4BBC-BD2E-2616F6685F32}" type="datetimeFigureOut">
              <a:rPr lang="en-US" smtClean="0"/>
              <a:pPr/>
              <a:t>12/16/2011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BFBBA9-5CCC-4296-A985-CDA25BAA3C7C}"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A0EF842-973D-4BBC-BD2E-2616F6685F32}" type="datetimeFigureOut">
              <a:rPr lang="en-US" smtClean="0"/>
              <a:pPr/>
              <a:t>12/16/2011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BFBBA9-5CCC-4296-A985-CDA25BAA3C7C}"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A0EF842-973D-4BBC-BD2E-2616F6685F32}" type="datetimeFigureOut">
              <a:rPr lang="en-US" smtClean="0"/>
              <a:pPr/>
              <a:t>12/16/2011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BFBBA9-5CCC-4296-A985-CDA25BAA3C7C}"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A0EF842-973D-4BBC-BD2E-2616F6685F32}" type="datetimeFigureOut">
              <a:rPr lang="en-US" smtClean="0"/>
              <a:pPr/>
              <a:t>12/16/2011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ABFBBA9-5CCC-4296-A985-CDA25BAA3C7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A0EF842-973D-4BBC-BD2E-2616F6685F32}" type="datetimeFigureOut">
              <a:rPr lang="en-US" smtClean="0"/>
              <a:pPr/>
              <a:t>12/16/2011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ABFBBA9-5CCC-4296-A985-CDA25BAA3C7C}"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A0EF842-973D-4BBC-BD2E-2616F6685F32}" type="datetimeFigureOut">
              <a:rPr lang="en-US" smtClean="0"/>
              <a:pPr/>
              <a:t>12/16/2011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ABFBBA9-5CCC-4296-A985-CDA25BAA3C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A0EF842-973D-4BBC-BD2E-2616F6685F32}" type="datetimeFigureOut">
              <a:rPr lang="en-US" smtClean="0"/>
              <a:pPr/>
              <a:t>12/16/2011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BFBBA9-5CCC-4296-A985-CDA25BAA3C7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A0EF842-973D-4BBC-BD2E-2616F6685F32}" type="datetimeFigureOut">
              <a:rPr lang="en-US" smtClean="0"/>
              <a:pPr/>
              <a:t>12/16/2011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ABFBBA9-5CCC-4296-A985-CDA25BAA3C7C}"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A0EF842-973D-4BBC-BD2E-2616F6685F32}" type="datetimeFigureOut">
              <a:rPr lang="en-US" smtClean="0"/>
              <a:pPr/>
              <a:t>12/16/2011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ABFBBA9-5CCC-4296-A985-CDA25BAA3C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Vrste</a:t>
            </a:r>
            <a:r>
              <a:rPr lang="en-US" dirty="0" smtClean="0"/>
              <a:t> </a:t>
            </a:r>
            <a:r>
              <a:rPr lang="en-US" dirty="0" err="1" smtClean="0"/>
              <a:t>disciplinskih</a:t>
            </a:r>
            <a:r>
              <a:rPr lang="en-US" dirty="0" smtClean="0"/>
              <a:t> </a:t>
            </a:r>
            <a:r>
              <a:rPr lang="en-US" dirty="0" err="1" smtClean="0"/>
              <a:t>sankcija</a:t>
            </a:r>
            <a:endParaRPr lang="en-US" dirty="0"/>
          </a:p>
        </p:txBody>
      </p:sp>
      <p:sp>
        <p:nvSpPr>
          <p:cNvPr id="3" name="Subtitle 2"/>
          <p:cNvSpPr>
            <a:spLocks noGrp="1"/>
          </p:cNvSpPr>
          <p:nvPr>
            <p:ph type="subTitle" idx="1"/>
          </p:nvPr>
        </p:nvSpPr>
        <p:spPr/>
        <p:txBody>
          <a:bodyPr/>
          <a:lstStyle/>
          <a:p>
            <a:r>
              <a:rPr lang="en-US" dirty="0" err="1" smtClean="0"/>
              <a:t>Ve</a:t>
            </a:r>
            <a:r>
              <a:rPr lang="sr-Latn-CS" dirty="0" smtClean="0"/>
              <a:t>žbe, mr Dejan Vučetić</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vi-VN" dirty="0" smtClean="0"/>
              <a:t>2. Disciplinske sankcije koje </a:t>
            </a:r>
            <a:r>
              <a:rPr lang="vi-VN" b="1" dirty="0" smtClean="0"/>
              <a:t>pogoršavaju profesionalni položaj radnika</a:t>
            </a:r>
            <a:r>
              <a:rPr lang="vi-VN" dirty="0" smtClean="0"/>
              <a:t>, ali ne diraju u</a:t>
            </a:r>
            <a:r>
              <a:rPr lang="sr-Latn-CS" dirty="0" smtClean="0"/>
              <a:t> </a:t>
            </a:r>
            <a:r>
              <a:rPr lang="vi-VN" dirty="0" smtClean="0"/>
              <a:t>postojanje radnog odnosa: </a:t>
            </a:r>
            <a:endParaRPr lang="sr-Latn-CS" dirty="0" smtClean="0"/>
          </a:p>
          <a:p>
            <a:r>
              <a:rPr lang="vi-VN" dirty="0" smtClean="0"/>
              <a:t>premeštaj radnika na drugo (slabije plaćeno) radno mesto za određeno razdoblje; </a:t>
            </a:r>
            <a:endParaRPr lang="sr-Latn-CS" dirty="0" smtClean="0"/>
          </a:p>
          <a:p>
            <a:r>
              <a:rPr lang="vi-VN" dirty="0" smtClean="0"/>
              <a:t>smenjivanje radnika s određenog položaja (dužnosti); </a:t>
            </a:r>
            <a:endParaRPr lang="sr-Latn-CS" dirty="0" smtClean="0"/>
          </a:p>
          <a:p>
            <a:r>
              <a:rPr lang="vi-VN" dirty="0" smtClean="0"/>
              <a:t>zaustavljanje u napredovanju u više zvanje; </a:t>
            </a:r>
            <a:endParaRPr lang="sr-Latn-CS" dirty="0" smtClean="0"/>
          </a:p>
          <a:p>
            <a:r>
              <a:rPr lang="vi-VN" dirty="0" smtClean="0"/>
              <a:t>zaustavljanje u napredovanju u višu platu; </a:t>
            </a:r>
            <a:endParaRPr lang="sr-Latn-CS" dirty="0" smtClean="0"/>
          </a:p>
          <a:p>
            <a:r>
              <a:rPr lang="vi-VN" dirty="0" smtClean="0"/>
              <a:t>vraćanje na neposredno niže zvanje ili na neposredno nižu platu ili u niži platni razred, za određeno vreme, i sl.</a:t>
            </a:r>
            <a:endParaRPr lang="en-US" dirty="0"/>
          </a:p>
        </p:txBody>
      </p:sp>
      <p:sp>
        <p:nvSpPr>
          <p:cNvPr id="2" name="Title 1"/>
          <p:cNvSpPr>
            <a:spLocks noGrp="1"/>
          </p:cNvSpPr>
          <p:nvPr>
            <p:ph type="title"/>
          </p:nvPr>
        </p:nvSpPr>
        <p:spPr/>
        <p:txBody>
          <a:bodyPr/>
          <a:lstStyle/>
          <a:p>
            <a:r>
              <a:rPr lang="sr-Cyrl-CS" dirty="0"/>
              <a:t>Vrste disciplinskih sankcija</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vi-VN" dirty="0" smtClean="0"/>
              <a:t>b) U skupinu disciplinskih sankcija koje dovode do </a:t>
            </a:r>
            <a:r>
              <a:rPr lang="vi-VN" b="1" dirty="0" smtClean="0"/>
              <a:t>raskida radnog odnosa</a:t>
            </a:r>
            <a:r>
              <a:rPr lang="vi-VN" dirty="0" smtClean="0"/>
              <a:t>, i to krivnjom radnika najkarakterističnija je otpuštanje radnika s posla po disciplinskoj kazni - otkaz. U ovom slučaju otpuštanje radnika deluje kao disciplinska sankcija i bitno se razlikuje od otpusta -</a:t>
            </a:r>
            <a:r>
              <a:rPr lang="sr-Latn-CS" dirty="0" smtClean="0"/>
              <a:t> </a:t>
            </a:r>
            <a:r>
              <a:rPr lang="vi-VN" dirty="0" smtClean="0"/>
              <a:t>otpuštanja radnika s posla, kao jednog od načina jednostranog raskida radnog odnosa od strane poslodavca (iz određenih razloga na strani radnika, ali bez disciplinske krivnje).</a:t>
            </a:r>
            <a:endParaRPr lang="en-US" dirty="0"/>
          </a:p>
        </p:txBody>
      </p:sp>
      <p:sp>
        <p:nvSpPr>
          <p:cNvPr id="2" name="Title 1"/>
          <p:cNvSpPr>
            <a:spLocks noGrp="1"/>
          </p:cNvSpPr>
          <p:nvPr>
            <p:ph type="title"/>
          </p:nvPr>
        </p:nvSpPr>
        <p:spPr/>
        <p:txBody>
          <a:bodyPr/>
          <a:lstStyle/>
          <a:p>
            <a:r>
              <a:rPr lang="sr-Cyrl-CS" dirty="0"/>
              <a:t>Vrste disciplinskih sankcija</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0000" lnSpcReduction="20000"/>
          </a:bodyPr>
          <a:lstStyle/>
          <a:p>
            <a:r>
              <a:rPr lang="vi-VN" dirty="0" smtClean="0"/>
              <a:t>Član 110</a:t>
            </a:r>
          </a:p>
          <a:p>
            <a:endParaRPr lang="vi-VN" dirty="0" smtClean="0"/>
          </a:p>
          <a:p>
            <a:r>
              <a:rPr lang="vi-VN" dirty="0" smtClean="0"/>
              <a:t>Za lakše povrede dužnosti iz radnog odnosa može da se izrekne novčana kazna do 20% plate za puno radno vreme, isplaćene za mesec u kome je novčana kazna izrečena. </a:t>
            </a:r>
          </a:p>
          <a:p>
            <a:endParaRPr lang="vi-VN" dirty="0" smtClean="0"/>
          </a:p>
          <a:p>
            <a:r>
              <a:rPr lang="vi-VN" dirty="0" smtClean="0"/>
              <a:t>Za teže povrede dužnosti iz radnog odnosa može da se izrekne:</a:t>
            </a:r>
          </a:p>
          <a:p>
            <a:endParaRPr lang="vi-VN" dirty="0" smtClean="0"/>
          </a:p>
          <a:p>
            <a:r>
              <a:rPr lang="vi-VN" dirty="0" smtClean="0"/>
              <a:t>1) novčana kazna od 20% do 30% plate za puno radno vreme, isplaćene za mesec u kome je novčana kazna izrečena, u trajanju do šest meseci;</a:t>
            </a:r>
          </a:p>
          <a:p>
            <a:endParaRPr lang="vi-VN" dirty="0" smtClean="0"/>
          </a:p>
          <a:p>
            <a:r>
              <a:rPr lang="vi-VN" dirty="0" smtClean="0"/>
              <a:t>2) određivanje neposredno nižeg platnog razreda; </a:t>
            </a:r>
          </a:p>
          <a:p>
            <a:endParaRPr lang="vi-VN" dirty="0" smtClean="0"/>
          </a:p>
          <a:p>
            <a:r>
              <a:rPr lang="vi-VN" dirty="0" smtClean="0"/>
              <a:t>3) zabrana napredovanja od četiri godine;</a:t>
            </a:r>
          </a:p>
          <a:p>
            <a:endParaRPr lang="vi-VN" dirty="0" smtClean="0"/>
          </a:p>
          <a:p>
            <a:r>
              <a:rPr lang="vi-VN" dirty="0" smtClean="0"/>
              <a:t>4) premeštaj na radno mesto u neposredno niže zvanje uz zadržavanje platnog razreda čiji je redni broj istovetan rednom broju platnog razreda u kome se nalazi radno mesto s koga je premešten; </a:t>
            </a:r>
          </a:p>
          <a:p>
            <a:endParaRPr lang="vi-VN" dirty="0" smtClean="0"/>
          </a:p>
          <a:p>
            <a:r>
              <a:rPr lang="vi-VN" dirty="0" smtClean="0"/>
              <a:t>5) prestanak radnog odnosa.</a:t>
            </a:r>
          </a:p>
          <a:p>
            <a:endParaRPr lang="vi-VN" dirty="0" smtClean="0"/>
          </a:p>
          <a:p>
            <a:r>
              <a:rPr lang="vi-VN" dirty="0" smtClean="0"/>
              <a:t>Novčana kazna uvek se izvršava administrativnim putem.</a:t>
            </a:r>
          </a:p>
          <a:p>
            <a:endParaRPr lang="vi-VN" dirty="0" smtClean="0"/>
          </a:p>
          <a:p>
            <a:r>
              <a:rPr lang="en-US" dirty="0" smtClean="0"/>
              <a:t>ZAKON O DRŽAVNIM SLUŽBENICIMA ("Sl. </a:t>
            </a:r>
            <a:r>
              <a:rPr lang="en-US" dirty="0" err="1" smtClean="0"/>
              <a:t>glasnik</a:t>
            </a:r>
            <a:r>
              <a:rPr lang="en-US" dirty="0" smtClean="0"/>
              <a:t> RS", br. 79/2005, 81/2005 - </a:t>
            </a:r>
            <a:r>
              <a:rPr lang="en-US" dirty="0" err="1" smtClean="0"/>
              <a:t>ispr</a:t>
            </a:r>
            <a:r>
              <a:rPr lang="en-US" dirty="0" smtClean="0"/>
              <a:t>., 83/2005 - </a:t>
            </a:r>
            <a:r>
              <a:rPr lang="en-US" dirty="0" err="1" smtClean="0"/>
              <a:t>ispr</a:t>
            </a:r>
            <a:r>
              <a:rPr lang="en-US" dirty="0" smtClean="0"/>
              <a:t>., 64/2007, 67/2007 - </a:t>
            </a:r>
            <a:r>
              <a:rPr lang="en-US" dirty="0" err="1" smtClean="0"/>
              <a:t>ispr</a:t>
            </a:r>
            <a:r>
              <a:rPr lang="en-US" dirty="0" smtClean="0"/>
              <a:t>., 116/2008 </a:t>
            </a:r>
            <a:r>
              <a:rPr lang="en-US" dirty="0" err="1" smtClean="0"/>
              <a:t>i</a:t>
            </a:r>
            <a:r>
              <a:rPr lang="en-US" dirty="0" smtClean="0"/>
              <a:t> 104/2009)</a:t>
            </a:r>
            <a:endParaRPr lang="en-US" dirty="0"/>
          </a:p>
        </p:txBody>
      </p:sp>
      <p:sp>
        <p:nvSpPr>
          <p:cNvPr id="2" name="Title 1"/>
          <p:cNvSpPr>
            <a:spLocks noGrp="1"/>
          </p:cNvSpPr>
          <p:nvPr>
            <p:ph type="title"/>
          </p:nvPr>
        </p:nvSpPr>
        <p:spPr/>
        <p:txBody>
          <a:bodyPr/>
          <a:lstStyle/>
          <a:p>
            <a:r>
              <a:rPr lang="sr-Cyrl-CS" dirty="0"/>
              <a:t>Vrste disciplinskih sankcija</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r>
              <a:rPr lang="vi-VN" dirty="0" smtClean="0"/>
              <a:t>Disciplinske mere za teške povrede službene dužnosti</a:t>
            </a:r>
          </a:p>
          <a:p>
            <a:endParaRPr lang="vi-VN" dirty="0" smtClean="0"/>
          </a:p>
          <a:p>
            <a:r>
              <a:rPr lang="vi-VN" dirty="0" smtClean="0"/>
              <a:t>Član 159</a:t>
            </a:r>
          </a:p>
          <a:p>
            <a:endParaRPr lang="vi-VN" dirty="0" smtClean="0"/>
          </a:p>
          <a:p>
            <a:r>
              <a:rPr lang="vi-VN" dirty="0" smtClean="0"/>
              <a:t>Za teške povrede službene dužnosti može se izreći jedna od sledećih disciplinskih mera: </a:t>
            </a:r>
          </a:p>
          <a:p>
            <a:endParaRPr lang="vi-VN" dirty="0" smtClean="0"/>
          </a:p>
          <a:p>
            <a:r>
              <a:rPr lang="vi-VN" dirty="0" smtClean="0"/>
              <a:t>1) novčana kazna u iznosu od 30 do 50 odsto od mesečne plate zaposlenog u vremenu od jednog do tri meseca; </a:t>
            </a:r>
          </a:p>
          <a:p>
            <a:endParaRPr lang="vi-VN" dirty="0" smtClean="0"/>
          </a:p>
          <a:p>
            <a:r>
              <a:rPr lang="vi-VN" dirty="0" smtClean="0"/>
              <a:t>2) zaustavljanje u napredovanju u više zvanje u trajanju od šest meseci do dve godine; </a:t>
            </a:r>
          </a:p>
          <a:p>
            <a:endParaRPr lang="vi-VN" dirty="0" smtClean="0"/>
          </a:p>
          <a:p>
            <a:r>
              <a:rPr lang="vi-VN" dirty="0" smtClean="0"/>
              <a:t>3) raspoređivanje na drugo radno mesto u trajanju od šest meseci do dve godine; </a:t>
            </a:r>
          </a:p>
          <a:p>
            <a:endParaRPr lang="vi-VN" dirty="0" smtClean="0"/>
          </a:p>
          <a:p>
            <a:r>
              <a:rPr lang="vi-VN" dirty="0" smtClean="0"/>
              <a:t>4) prestanak radnog odnosa. </a:t>
            </a:r>
          </a:p>
          <a:p>
            <a:endParaRPr lang="vi-VN" dirty="0" smtClean="0"/>
          </a:p>
          <a:p>
            <a:r>
              <a:rPr lang="vi-VN" dirty="0" smtClean="0"/>
              <a:t>Zaustavljanje u napredovanju u više zvanje iz stava 1. tačka 2) ovog člana računa se od dana kada je disciplinska odluka kojom je izrečena ova mera postala pravosnažna. </a:t>
            </a:r>
          </a:p>
          <a:p>
            <a:endParaRPr lang="vi-VN" dirty="0" smtClean="0"/>
          </a:p>
          <a:p>
            <a:r>
              <a:rPr lang="vi-VN" dirty="0" smtClean="0"/>
              <a:t>Raspoređivanje na drugo radno mesto iz stava 1. tačka 3) ovog člana vrši se na radno mesto na kojem se obavljaju poslovi manje složenosti i za koje je kao uslov propisana ista ili neposredno niža stručna sprema.</a:t>
            </a:r>
          </a:p>
          <a:p>
            <a:r>
              <a:rPr lang="pl-PL" b="1" dirty="0"/>
              <a:t>ZAKON O POLICIJI ("Sl. glasnik RS", br. 101/2005 i 63/2009 - odluka US)</a:t>
            </a:r>
            <a:endParaRPr lang="en-US" dirty="0"/>
          </a:p>
        </p:txBody>
      </p:sp>
      <p:sp>
        <p:nvSpPr>
          <p:cNvPr id="2" name="Title 1"/>
          <p:cNvSpPr>
            <a:spLocks noGrp="1"/>
          </p:cNvSpPr>
          <p:nvPr>
            <p:ph type="title"/>
          </p:nvPr>
        </p:nvSpPr>
        <p:spPr/>
        <p:txBody>
          <a:bodyPr/>
          <a:lstStyle/>
          <a:p>
            <a:r>
              <a:rPr lang="sr-Cyrl-CS" dirty="0"/>
              <a:t>Vrste disciplinskih sankcija</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vi-VN" dirty="0" smtClean="0"/>
              <a:t>Po cilju disciplinske sankcije delimo ih na: </a:t>
            </a:r>
            <a:endParaRPr lang="sr-Latn-CS" dirty="0" smtClean="0"/>
          </a:p>
          <a:p>
            <a:r>
              <a:rPr lang="vi-VN" dirty="0" smtClean="0"/>
              <a:t>1. korektivne, koje pogađaju počinioca disciplinskog dela sa svrhom da ga poprave, a ne da ga </a:t>
            </a:r>
            <a:r>
              <a:rPr lang="vi-VN" dirty="0" smtClean="0"/>
              <a:t>elimini</a:t>
            </a:r>
            <a:r>
              <a:rPr lang="sr-Latn-CS" dirty="0" smtClean="0"/>
              <a:t>š</a:t>
            </a:r>
            <a:r>
              <a:rPr lang="vi-VN" dirty="0" smtClean="0"/>
              <a:t>u </a:t>
            </a:r>
            <a:r>
              <a:rPr lang="vi-VN" dirty="0" smtClean="0"/>
              <a:t>iz radnog odnosa; </a:t>
            </a:r>
            <a:endParaRPr lang="sr-Latn-CS" dirty="0" smtClean="0"/>
          </a:p>
          <a:p>
            <a:r>
              <a:rPr lang="vi-VN" dirty="0" smtClean="0"/>
              <a:t>2. epurativne, koje odstranjuju radnika iz radnog odnosa.</a:t>
            </a:r>
            <a:endParaRPr lang="en-US" dirty="0"/>
          </a:p>
        </p:txBody>
      </p:sp>
      <p:sp>
        <p:nvSpPr>
          <p:cNvPr id="2" name="Title 1"/>
          <p:cNvSpPr>
            <a:spLocks noGrp="1"/>
          </p:cNvSpPr>
          <p:nvPr>
            <p:ph type="title"/>
          </p:nvPr>
        </p:nvSpPr>
        <p:spPr/>
        <p:txBody>
          <a:bodyPr/>
          <a:lstStyle/>
          <a:p>
            <a:r>
              <a:rPr lang="sr-Cyrl-CS" dirty="0"/>
              <a:t>Vrste disciplinskih sankcija</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sr-Latn-CS" dirty="0" smtClean="0"/>
              <a:t>MOŽE LI SE OVAKO UTVRĐEN SISTEM DISCIPLINSKIH SANKCIJA NAZVATI REPRESIVNIM?</a:t>
            </a:r>
          </a:p>
        </p:txBody>
      </p:sp>
      <p:sp>
        <p:nvSpPr>
          <p:cNvPr id="2" name="Title 1"/>
          <p:cNvSpPr>
            <a:spLocks noGrp="1"/>
          </p:cNvSpPr>
          <p:nvPr>
            <p:ph type="title"/>
          </p:nvPr>
        </p:nvSpPr>
        <p:spPr/>
        <p:txBody>
          <a:bodyPr/>
          <a:lstStyle/>
          <a:p>
            <a:r>
              <a:rPr lang="sr-Cyrl-CS" dirty="0"/>
              <a:t>Vrste disciplinskih sankcija</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vi-VN" dirty="0" smtClean="0"/>
              <a:t>Odgovornost zaposlenih u organu jedinice decentralizacije za povrede radnih dužnosti i obaveza gravitira u kaznenom smislu između dve najstrožije kazne. Može se izreći jedna od sledećih disciplinskih mera: 1) novčana kazna i 2) mera prestanak radnog odnosa (čl.58. st.2. i čl.59. st.2.). Prema terminološkom pristupu zakonodavca, "..može izreći jedna od sledećih disciplinskih mera", ispada da imamo jednu kaznu i jednu meru, pri čemu je prestanak radnog odnosa kao najteža "kazna", dobila atribute "mere".</a:t>
            </a:r>
            <a:endParaRPr lang="en-US" dirty="0"/>
          </a:p>
        </p:txBody>
      </p:sp>
      <p:sp>
        <p:nvSpPr>
          <p:cNvPr id="2" name="Title 1"/>
          <p:cNvSpPr>
            <a:spLocks noGrp="1"/>
          </p:cNvSpPr>
          <p:nvPr>
            <p:ph type="title"/>
          </p:nvPr>
        </p:nvSpPr>
        <p:spPr/>
        <p:txBody>
          <a:bodyPr/>
          <a:lstStyle/>
          <a:p>
            <a:r>
              <a:rPr lang="sr-Cyrl-CS" dirty="0"/>
              <a:t>Vrste disciplinskih sankcija</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sr-Cyrl-CS" dirty="0"/>
              <a:t>Savremeno radno zakonodavstvo razvijenih zemalja predviđa jedan širi dijapazon disciplinskih sankcija, pri čemu se rezerviše pravo zakonodavcu da zakonom uredi uslove za izricanje najteže disciplinske sankcije-otkaz (prestanak radnog odnosa), kao i novčanu kaznu ukoliko je dopušta. U pogledu ostalih disciplinskih sankcija, poslodavcu se prepušta da odredi vrstu i težinu sankcije za određene povrede radnih obaveza, shodno načelu legaliteta i srazmernosti. </a:t>
            </a:r>
            <a:endParaRPr lang="en-US" dirty="0"/>
          </a:p>
        </p:txBody>
      </p:sp>
      <p:sp>
        <p:nvSpPr>
          <p:cNvPr id="2" name="Title 1"/>
          <p:cNvSpPr>
            <a:spLocks noGrp="1"/>
          </p:cNvSpPr>
          <p:nvPr>
            <p:ph type="title"/>
          </p:nvPr>
        </p:nvSpPr>
        <p:spPr/>
        <p:txBody>
          <a:bodyPr/>
          <a:lstStyle/>
          <a:p>
            <a:r>
              <a:rPr lang="sr-Cyrl-CS" dirty="0"/>
              <a:t>Vrste disciplinskih sankcija</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sr-Cyrl-CS" dirty="0"/>
              <a:t>Otud i tako široka lepeza sankcija za disciplinsku (ne)odgovornost: opomena sa ili bez upisa u personalni dosije radnika (ovim merama u teoriji se osporava karakter disciplinske sankcije), suspenzija s posla (bez naknade zarade), privremeno raspoređivanje na niže radno mesto (slabije plaćene poslove), gubitak mesta na listi starešinstva, gubitak premije produktivnosti, novčana kazna ( ako nije zakonom zabranjena) i otkaz.</a:t>
            </a:r>
            <a:endParaRPr lang="en-US" dirty="0"/>
          </a:p>
        </p:txBody>
      </p:sp>
      <p:sp>
        <p:nvSpPr>
          <p:cNvPr id="2" name="Title 1"/>
          <p:cNvSpPr>
            <a:spLocks noGrp="1"/>
          </p:cNvSpPr>
          <p:nvPr>
            <p:ph type="title"/>
          </p:nvPr>
        </p:nvSpPr>
        <p:spPr/>
        <p:txBody>
          <a:bodyPr/>
          <a:lstStyle/>
          <a:p>
            <a:r>
              <a:rPr lang="sr-Cyrl-CS" dirty="0"/>
              <a:t>Vrste disciplinskih sankcija</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sr-Cyrl-CS" dirty="0"/>
              <a:t>Za učinjenu povrede radne obaveze okrivljenom se može izreći samo jedna disciplinska mera, bez obzira na težinu, kvalifikaciju povrede. Kumuliranje disciplinskih mera nije, moguće ni kod sticaja, ni za produženu povredu radnih </a:t>
            </a:r>
            <a:r>
              <a:rPr lang="sr-Cyrl-CS" dirty="0" smtClean="0"/>
              <a:t>obaveza.Čak </a:t>
            </a:r>
            <a:r>
              <a:rPr lang="sr-Cyrl-CS" dirty="0"/>
              <a:t>i u slučaju spajanja postupka po osnovu dva ili više zahteva, izriče se jedna disciplinska mera.</a:t>
            </a:r>
            <a:endParaRPr lang="en-US" dirty="0"/>
          </a:p>
          <a:p>
            <a:endParaRPr lang="en-US" dirty="0"/>
          </a:p>
        </p:txBody>
      </p:sp>
      <p:sp>
        <p:nvSpPr>
          <p:cNvPr id="2" name="Title 1"/>
          <p:cNvSpPr>
            <a:spLocks noGrp="1"/>
          </p:cNvSpPr>
          <p:nvPr>
            <p:ph type="title"/>
          </p:nvPr>
        </p:nvSpPr>
        <p:spPr/>
        <p:txBody>
          <a:bodyPr/>
          <a:lstStyle/>
          <a:p>
            <a:r>
              <a:rPr lang="sr-Cyrl-CS" dirty="0"/>
              <a:t>Vrste disciplinskih sankcija</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vi-VN" dirty="0" smtClean="0"/>
              <a:t>Sve izrečene disciplinske sankcije pogađaju radnika u njegovom profesionalnom svojstvu, kao subjekta radnog odnosa, s ciljem vaspitnog delovanja na prekršitelja i ostale radnike, a posredno i jačanja radne discipline.</a:t>
            </a:r>
            <a:r>
              <a:rPr lang="sr-Latn-CS" dirty="0" smtClean="0"/>
              <a:t> </a:t>
            </a:r>
            <a:r>
              <a:rPr lang="vi-VN" dirty="0" smtClean="0"/>
              <a:t>S toga je klasifikaciju disciplinskih sankcija moguće izvršiti: </a:t>
            </a:r>
            <a:endParaRPr lang="sr-Latn-CS" dirty="0" smtClean="0"/>
          </a:p>
          <a:p>
            <a:r>
              <a:rPr lang="vi-VN" dirty="0" smtClean="0"/>
              <a:t>I. po </a:t>
            </a:r>
            <a:r>
              <a:rPr lang="vi-VN" b="1" dirty="0" smtClean="0"/>
              <a:t>posledicama</a:t>
            </a:r>
            <a:r>
              <a:rPr lang="vi-VN" dirty="0" smtClean="0"/>
              <a:t> koje one imaju na radni odnos radnika, i </a:t>
            </a:r>
            <a:endParaRPr lang="sr-Latn-CS" dirty="0" smtClean="0"/>
          </a:p>
          <a:p>
            <a:r>
              <a:rPr lang="vi-VN" dirty="0" smtClean="0"/>
              <a:t>II. po </a:t>
            </a:r>
            <a:r>
              <a:rPr lang="vi-VN" b="1" dirty="0" smtClean="0"/>
              <a:t>cilju</a:t>
            </a:r>
            <a:r>
              <a:rPr lang="sr-Latn-CS" dirty="0" smtClean="0"/>
              <a:t> </a:t>
            </a:r>
            <a:r>
              <a:rPr lang="vi-VN" dirty="0" smtClean="0"/>
              <a:t>izrečene sankci</a:t>
            </a:r>
            <a:r>
              <a:rPr lang="sr-Latn-CS" dirty="0" smtClean="0"/>
              <a:t>j</a:t>
            </a:r>
            <a:r>
              <a:rPr lang="vi-VN" dirty="0" smtClean="0"/>
              <a:t>e.</a:t>
            </a:r>
          </a:p>
          <a:p>
            <a:endParaRPr lang="en-US" dirty="0"/>
          </a:p>
        </p:txBody>
      </p:sp>
      <p:sp>
        <p:nvSpPr>
          <p:cNvPr id="2" name="Title 1"/>
          <p:cNvSpPr>
            <a:spLocks noGrp="1"/>
          </p:cNvSpPr>
          <p:nvPr>
            <p:ph type="title"/>
          </p:nvPr>
        </p:nvSpPr>
        <p:spPr/>
        <p:txBody>
          <a:bodyPr/>
          <a:lstStyle/>
          <a:p>
            <a:r>
              <a:rPr lang="sr-Cyrl-CS" dirty="0"/>
              <a:t>Vrste disciplinskih sankcija</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vi-VN" dirty="0" smtClean="0"/>
              <a:t>Predviđene mere mogu se izreći svakom zaposlenom, bez obzira na posebna ovlašćenja i odgovornosti koje on ima. To dalje znači, da se iste mogu izreći i rukovodećim licima, licima sa posebnim ovlašćenjima, kao i licu koje vrši poslovodne funkcije. </a:t>
            </a:r>
            <a:endParaRPr lang="en-US" dirty="0"/>
          </a:p>
        </p:txBody>
      </p:sp>
      <p:sp>
        <p:nvSpPr>
          <p:cNvPr id="2" name="Title 1"/>
          <p:cNvSpPr>
            <a:spLocks noGrp="1"/>
          </p:cNvSpPr>
          <p:nvPr>
            <p:ph type="title"/>
          </p:nvPr>
        </p:nvSpPr>
        <p:spPr/>
        <p:txBody>
          <a:bodyPr/>
          <a:lstStyle/>
          <a:p>
            <a:r>
              <a:rPr lang="sr-Cyrl-CS" dirty="0"/>
              <a:t>Vrste disciplinskih sankcija</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sr-Cyrl-CS" dirty="0"/>
              <a:t>Nesporno je da sankcionisanje kao oblik i sredstvo uticaja na disciplinsku odgovornost predetavlja nužnu meru, najrigorozniju ali ne uvek najefikasniju. Kao sredstvo uticaja, sankcija jeste i mora biti poslednja u arsenalu drugih, nikako jedina. Pre svega, mislimo na sredstva i metode motivisanja, odgoja, vaspitanja, i sl. Naime, pozadina radne discipline ima organizacionu, ekonomsku, ali iznad svega i moralno-etičku stranu. </a:t>
            </a:r>
            <a:endParaRPr lang="en-US" dirty="0"/>
          </a:p>
        </p:txBody>
      </p:sp>
      <p:sp>
        <p:nvSpPr>
          <p:cNvPr id="2" name="Title 1"/>
          <p:cNvSpPr>
            <a:spLocks noGrp="1"/>
          </p:cNvSpPr>
          <p:nvPr>
            <p:ph type="title"/>
          </p:nvPr>
        </p:nvSpPr>
        <p:spPr/>
        <p:txBody>
          <a:bodyPr/>
          <a:lstStyle/>
          <a:p>
            <a:r>
              <a:rPr lang="sr-Cyrl-CS" dirty="0"/>
              <a:t>Vrste disciplinskih sankcija</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sr-Cyrl-CS" dirty="0" smtClean="0"/>
              <a:t>Novčana kazna spada u starije i poznate institute disciplinskog kažnjavanja. Disciplinsko pravo joj daje dvostruku dimenziju: supstancionu i vremensku. Drugim rečima, pored vrednosnog ona ima i svoje vremenske okvire ili trajanje.</a:t>
            </a:r>
            <a:endParaRPr lang="en-US" dirty="0" smtClean="0"/>
          </a:p>
          <a:p>
            <a:r>
              <a:rPr lang="sr-Cyrl-CS" dirty="0" smtClean="0"/>
              <a:t>Njena funkcija u disciplinskoj materiji nema ni fiskalni ni reparatorni karakter, već represivno - popravni.</a:t>
            </a:r>
            <a:endParaRPr lang="en-US" dirty="0" smtClean="0"/>
          </a:p>
          <a:p>
            <a:endParaRPr lang="en-US" dirty="0"/>
          </a:p>
        </p:txBody>
      </p:sp>
      <p:sp>
        <p:nvSpPr>
          <p:cNvPr id="3" name="Title 2"/>
          <p:cNvSpPr>
            <a:spLocks noGrp="1"/>
          </p:cNvSpPr>
          <p:nvPr>
            <p:ph type="title"/>
          </p:nvPr>
        </p:nvSpPr>
        <p:spPr/>
        <p:txBody>
          <a:bodyPr/>
          <a:lstStyle/>
          <a:p>
            <a:r>
              <a:rPr lang="sr-Cyrl-CS" dirty="0" smtClean="0"/>
              <a:t>Novčana kazna</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sr-Cyrl-CS" dirty="0" smtClean="0"/>
              <a:t>Ona je prvi put uvedena u naše radno zakonodavstvo 1949. godine, Uredbom o disciplinskoj i materijalnoj odgovornosti radnika u državnim preduzećima nadleštvima i ustanovama.  Ovom uredbom je predviđena novčana kazna koja je mogla biti izrečena u visini do jedne dnevne či</a:t>
            </a:r>
            <a:r>
              <a:rPr lang="en-US" dirty="0" smtClean="0"/>
              <a:t>s</a:t>
            </a:r>
            <a:r>
              <a:rPr lang="sr-Cyrl-CS" dirty="0" smtClean="0"/>
              <a:t>te plate radnika, s tim da ukupni zbir ovih kazni u jednom mesecu nije mogao preći iznos od 10% od jednomesečne čiste plate.</a:t>
            </a:r>
            <a:endParaRPr lang="en-US" dirty="0" smtClean="0"/>
          </a:p>
          <a:p>
            <a:endParaRPr lang="en-US" dirty="0"/>
          </a:p>
        </p:txBody>
      </p:sp>
      <p:sp>
        <p:nvSpPr>
          <p:cNvPr id="3" name="Title 2"/>
          <p:cNvSpPr>
            <a:spLocks noGrp="1"/>
          </p:cNvSpPr>
          <p:nvPr>
            <p:ph type="title"/>
          </p:nvPr>
        </p:nvSpPr>
        <p:spPr/>
        <p:txBody>
          <a:bodyPr/>
          <a:lstStyle/>
          <a:p>
            <a:r>
              <a:rPr lang="sr-Cyrl-CS" dirty="0" smtClean="0"/>
              <a:t>Novčana kazna</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sr-Cyrl-CS" dirty="0" smtClean="0"/>
              <a:t>Donošenje Osnovnog zakona o radnim odnosima 1965. godine, ukida ovu disciplinsku meru, kao nespojivu sa položajem radnika u našem drušveno-ekonomskom uređenju.</a:t>
            </a:r>
            <a:endParaRPr lang="en-US" dirty="0" smtClean="0"/>
          </a:p>
          <a:p>
            <a:r>
              <a:rPr lang="sr-Cyrl-CS" dirty="0" smtClean="0"/>
              <a:t>Ustavnim amandmanima od 1971. godine i Zakonom o međusobnim odnosima radnika u udruženom radu iz 1973. uređivanje disciplinskih mera preneto je u nadležnost republika i pokrajina.</a:t>
            </a:r>
            <a:endParaRPr lang="en-US" dirty="0" smtClean="0"/>
          </a:p>
          <a:p>
            <a:endParaRPr lang="en-US" dirty="0"/>
          </a:p>
        </p:txBody>
      </p:sp>
      <p:sp>
        <p:nvSpPr>
          <p:cNvPr id="3" name="Title 2"/>
          <p:cNvSpPr>
            <a:spLocks noGrp="1"/>
          </p:cNvSpPr>
          <p:nvPr>
            <p:ph type="title"/>
          </p:nvPr>
        </p:nvSpPr>
        <p:spPr/>
        <p:txBody>
          <a:bodyPr/>
          <a:lstStyle/>
          <a:p>
            <a:r>
              <a:rPr lang="sr-Cyrl-CS" dirty="0" smtClean="0"/>
              <a:t>Novčana kazna</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sr-Cyrl-CS" dirty="0" smtClean="0"/>
              <a:t>Komparativnim pregledom, s obzirom na polazni princip, da</a:t>
            </a:r>
            <a:r>
              <a:rPr lang="en-US" dirty="0" smtClean="0"/>
              <a:t> </a:t>
            </a:r>
            <a:r>
              <a:rPr lang="sr-Cyrl-CS" dirty="0" smtClean="0"/>
              <a:t>poslodavac ne treba da ima neposredne finansijske koristi od izricanja</a:t>
            </a:r>
            <a:r>
              <a:rPr lang="en-US" dirty="0" smtClean="0"/>
              <a:t> </a:t>
            </a:r>
            <a:r>
              <a:rPr lang="sr-Cyrl-CS" dirty="0" smtClean="0"/>
              <a:t>novčane kazne, kao i pravo radnika da za izvršeni rad ostvari zaradu,</a:t>
            </a:r>
            <a:r>
              <a:rPr lang="en-US" dirty="0" smtClean="0"/>
              <a:t> </a:t>
            </a:r>
            <a:r>
              <a:rPr lang="sr-Cyrl-CS" dirty="0" smtClean="0"/>
              <a:t>novčana kazna kao disciplinska sankcija može, zakonom biti dopuštena</a:t>
            </a:r>
            <a:r>
              <a:rPr lang="en-US" dirty="0" smtClean="0"/>
              <a:t> </a:t>
            </a:r>
            <a:r>
              <a:rPr lang="sr-Cyrl-CS" dirty="0" smtClean="0"/>
              <a:t>ili se postavljaju određena ograničenja ili se pak zabranjuje. Većina za</a:t>
            </a:r>
            <a:r>
              <a:rPr lang="en-US" dirty="0" smtClean="0"/>
              <a:t> </a:t>
            </a:r>
            <a:r>
              <a:rPr lang="sr-Cyrl-CS" dirty="0" smtClean="0"/>
              <a:t>konodavstava ovu kaznu izričito zabranjuje, kao što je u francuskom,</a:t>
            </a:r>
            <a:r>
              <a:rPr lang="en-US" dirty="0" smtClean="0"/>
              <a:t> </a:t>
            </a:r>
            <a:r>
              <a:rPr lang="sr-Cyrl-CS" dirty="0" smtClean="0"/>
              <a:t>mađarskom pravu, dok je u britanskom pravu dopuštena samo ako je</a:t>
            </a:r>
            <a:r>
              <a:rPr lang="en-US" dirty="0" smtClean="0"/>
              <a:t> </a:t>
            </a:r>
            <a:r>
              <a:rPr lang="sr-Cyrl-CS" dirty="0" smtClean="0"/>
              <a:t>izričito predviđena ugovorom o radu. </a:t>
            </a:r>
            <a:endParaRPr lang="en-US" dirty="0"/>
          </a:p>
        </p:txBody>
      </p:sp>
      <p:sp>
        <p:nvSpPr>
          <p:cNvPr id="3" name="Title 2"/>
          <p:cNvSpPr>
            <a:spLocks noGrp="1"/>
          </p:cNvSpPr>
          <p:nvPr>
            <p:ph type="title"/>
          </p:nvPr>
        </p:nvSpPr>
        <p:spPr/>
        <p:txBody>
          <a:bodyPr/>
          <a:lstStyle/>
          <a:p>
            <a:r>
              <a:rPr lang="sr-Cyrl-CS" dirty="0" smtClean="0"/>
              <a:t>Novčana kazna</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sr-Cyrl-CS" dirty="0" smtClean="0"/>
              <a:t>Novčana kazna je dopuštena npr., u</a:t>
            </a:r>
            <a:r>
              <a:rPr lang="en-US" dirty="0" smtClean="0"/>
              <a:t> </a:t>
            </a:r>
            <a:r>
              <a:rPr lang="sr-Cyrl-CS" dirty="0" smtClean="0"/>
              <a:t>nemačkom pravu, s tim da se ona može predvideti kao ugovorna kazna za</a:t>
            </a:r>
            <a:r>
              <a:rPr lang="en-US" dirty="0" smtClean="0"/>
              <a:t> </a:t>
            </a:r>
            <a:r>
              <a:rPr lang="sr-Cyrl-CS" dirty="0" smtClean="0"/>
              <a:t>slučaj kršenja ugovora o radu (shodno građanskom zakoniku). Ona se, s toga,</a:t>
            </a:r>
            <a:r>
              <a:rPr lang="en-US" dirty="0" smtClean="0"/>
              <a:t> </a:t>
            </a:r>
            <a:r>
              <a:rPr lang="sr-Cyrl-CS" dirty="0" smtClean="0"/>
              <a:t>javlja više kao sredstvo za obezbeđenje izvršenja ugovornih obaveza nego</a:t>
            </a:r>
            <a:r>
              <a:rPr lang="en-US" dirty="0" smtClean="0"/>
              <a:t> </a:t>
            </a:r>
            <a:r>
              <a:rPr lang="sr-Cyrl-CS" dirty="0" smtClean="0"/>
              <a:t>kao sankcija za nepoštovanje reda u preduzeću. Poslodavac se obavezuje da</a:t>
            </a:r>
            <a:r>
              <a:rPr lang="en-US" dirty="0" smtClean="0"/>
              <a:t> </a:t>
            </a:r>
            <a:r>
              <a:rPr lang="sr-Cyrl-CS" dirty="0" smtClean="0"/>
              <a:t>sredstva na ime novčane kazne mora upotrebiti za poboljšanje uslova rada *po</a:t>
            </a:r>
            <a:endParaRPr lang="en-US" dirty="0" smtClean="0"/>
          </a:p>
          <a:p>
            <a:r>
              <a:rPr lang="sr-Cyrl-CS" dirty="0" smtClean="0"/>
              <a:t>zaposlenih.</a:t>
            </a:r>
            <a:endParaRPr lang="en-US" dirty="0"/>
          </a:p>
        </p:txBody>
      </p:sp>
      <p:sp>
        <p:nvSpPr>
          <p:cNvPr id="3" name="Title 2"/>
          <p:cNvSpPr>
            <a:spLocks noGrp="1"/>
          </p:cNvSpPr>
          <p:nvPr>
            <p:ph type="title"/>
          </p:nvPr>
        </p:nvSpPr>
        <p:spPr/>
        <p:txBody>
          <a:bodyPr/>
          <a:lstStyle/>
          <a:p>
            <a:r>
              <a:rPr lang="sr-Cyrl-CS" dirty="0" smtClean="0"/>
              <a:t>Novčana kazna</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sr-Cyrl-CS" dirty="0" smtClean="0"/>
              <a:t>Sredstva ostvarena naplatom novčane kazne mogu se upotrebiti samo u određene svrhe: za proširenje materijalne osnove rada i obnavljanje</a:t>
            </a:r>
            <a:endParaRPr lang="en-US" dirty="0" smtClean="0"/>
          </a:p>
          <a:p>
            <a:r>
              <a:rPr lang="sr-Cyrl-CS" dirty="0" smtClean="0"/>
              <a:t>rezervi za poboljšanje uslova rada i unapređenje materijalne osnove rada, za stručno osposobljavanje i usavršavanje radnika i zaštitu na radu i slično. </a:t>
            </a:r>
            <a:r>
              <a:rPr lang="en-US" dirty="0" smtClean="0"/>
              <a:t>Ne </a:t>
            </a:r>
            <a:r>
              <a:rPr lang="sr-Cyrl-CS" dirty="0" smtClean="0"/>
              <a:t>može se koristiti za zarade i druga lična primanja zaposlenih. Prilikom izricanja novčane kazne i utvrđivanja njene visine, pored ostalog mora se voditi računa i o materijalnim i socijalnim prilikama zaposlenih.</a:t>
            </a:r>
            <a:endParaRPr lang="en-US" dirty="0"/>
          </a:p>
        </p:txBody>
      </p:sp>
      <p:sp>
        <p:nvSpPr>
          <p:cNvPr id="3" name="Title 2"/>
          <p:cNvSpPr>
            <a:spLocks noGrp="1"/>
          </p:cNvSpPr>
          <p:nvPr>
            <p:ph type="title"/>
          </p:nvPr>
        </p:nvSpPr>
        <p:spPr/>
        <p:txBody>
          <a:bodyPr/>
          <a:lstStyle/>
          <a:p>
            <a:r>
              <a:rPr lang="sr-Cyrl-CS" dirty="0" smtClean="0"/>
              <a:t>Novčana kazna</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sr-Cyrl-CS" dirty="0" smtClean="0"/>
              <a:t>S druge strane, u zakonodavstvima o radu, gde je novčana kazna zabranjena, kao u francuskom, mađarskom, indirektno se može uticati na primanja radnika izricanjem drugih disciplinskih sankcija. Na primer, neizvršavanje radnih obaveza može se sankcionisati i drugim metodama, kojima se poput novčane kazne utiče na zaradu, ali posredno i pandan njoj mnogo efikasnije sprečavati nedisciplinovano ponašanje, na primer, privremeno raspoređivanje na niže radno mesto (premeštaj), suspenzija bez naknade zarade i tako dalje.</a:t>
            </a:r>
            <a:endParaRPr lang="en-US" dirty="0" smtClean="0"/>
          </a:p>
          <a:p>
            <a:endParaRPr lang="en-US" dirty="0"/>
          </a:p>
        </p:txBody>
      </p:sp>
      <p:sp>
        <p:nvSpPr>
          <p:cNvPr id="3" name="Title 2"/>
          <p:cNvSpPr>
            <a:spLocks noGrp="1"/>
          </p:cNvSpPr>
          <p:nvPr>
            <p:ph type="title"/>
          </p:nvPr>
        </p:nvSpPr>
        <p:spPr/>
        <p:txBody>
          <a:bodyPr/>
          <a:lstStyle/>
          <a:p>
            <a:r>
              <a:rPr lang="sr-Cyrl-CS" dirty="0" smtClean="0"/>
              <a:t>Novčana kazna</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vi-VN" dirty="0" smtClean="0"/>
              <a:t>Zakon o radu ("Sl. glasnik RS", br. 24/2005 i 61/2005 - dalje: Zakon) ne poznaje disciplinsku odgovornost, ni novčanu kaznu kao disciplinsku meru. Kada se radi o mogućnosti da zaposleni snosi određene materijalne posledice zbog svog neodgovarajućeg ponašanja, pri čemu nije reč o naknadi materijalne štete prouzrokovane njegovom krivicom, potrebno je sagledati mogućnost smanjenja zarade zaposlenog zbog neodgovarajućeg ponašanja zaposlenog, a prethodno pojasniti šta se može smatrati neodgovarajućim ponašanjem zaposlenog. </a:t>
            </a:r>
            <a:endParaRPr lang="en-US" dirty="0"/>
          </a:p>
        </p:txBody>
      </p:sp>
      <p:sp>
        <p:nvSpPr>
          <p:cNvPr id="3" name="Title 2"/>
          <p:cNvSpPr>
            <a:spLocks noGrp="1"/>
          </p:cNvSpPr>
          <p:nvPr>
            <p:ph type="title"/>
          </p:nvPr>
        </p:nvSpPr>
        <p:spPr/>
        <p:txBody>
          <a:bodyPr/>
          <a:lstStyle/>
          <a:p>
            <a:r>
              <a:rPr lang="en-US" dirty="0" smtClean="0"/>
              <a:t>Nov</a:t>
            </a:r>
            <a:r>
              <a:rPr lang="sr-Latn-CS" dirty="0" smtClean="0"/>
              <a:t>čana kazna</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vi-VN" dirty="0" smtClean="0"/>
              <a:t>I. Po POSLEDICAMA koje sankcija ima na radni odnos disciplinske sankcije delimo na: </a:t>
            </a:r>
          </a:p>
          <a:p>
            <a:r>
              <a:rPr lang="vi-VN" dirty="0" smtClean="0"/>
              <a:t>1. </a:t>
            </a:r>
            <a:r>
              <a:rPr lang="vi-VN" b="1" dirty="0" smtClean="0"/>
              <a:t>Moralne </a:t>
            </a:r>
            <a:r>
              <a:rPr lang="vi-VN" dirty="0" smtClean="0"/>
              <a:t>sankcije koje pogađaju samo čast (ugled) radnika; </a:t>
            </a:r>
          </a:p>
          <a:p>
            <a:r>
              <a:rPr lang="vi-VN" dirty="0" smtClean="0"/>
              <a:t>2. </a:t>
            </a:r>
            <a:r>
              <a:rPr lang="vi-VN" b="1" dirty="0" smtClean="0"/>
              <a:t>Profesionalne </a:t>
            </a:r>
            <a:r>
              <a:rPr lang="vi-VN" dirty="0" smtClean="0"/>
              <a:t>sankcije koje pogađaju položaj radnika u radnom odnosu, na način: </a:t>
            </a:r>
          </a:p>
          <a:p>
            <a:r>
              <a:rPr lang="vi-VN" dirty="0" smtClean="0"/>
              <a:t>a) ili da pogoršavaju njegov radnopravni položaj (blokiranjem napredovanja, premeštejem, promenama u nekim pogodnostima i sl.) ili </a:t>
            </a:r>
          </a:p>
          <a:p>
            <a:r>
              <a:rPr lang="vi-VN" dirty="0" smtClean="0"/>
              <a:t>b) da dovode do raskida radnog odnosa krivnjom tog radnika;</a:t>
            </a:r>
          </a:p>
          <a:p>
            <a:r>
              <a:rPr lang="vi-VN" dirty="0" smtClean="0"/>
              <a:t>3. </a:t>
            </a:r>
            <a:r>
              <a:rPr lang="vi-VN" b="1" dirty="0" smtClean="0"/>
              <a:t>Imovinske </a:t>
            </a:r>
            <a:r>
              <a:rPr lang="vi-VN" dirty="0" smtClean="0"/>
              <a:t>sankcije koje pogađaju radnikovu imovinu, i to isključivo određeni postotak plate za ograničeno razdoblje - novčanom kaznom.</a:t>
            </a:r>
          </a:p>
        </p:txBody>
      </p:sp>
      <p:sp>
        <p:nvSpPr>
          <p:cNvPr id="2" name="Title 1"/>
          <p:cNvSpPr>
            <a:spLocks noGrp="1"/>
          </p:cNvSpPr>
          <p:nvPr>
            <p:ph type="title"/>
          </p:nvPr>
        </p:nvSpPr>
        <p:spPr/>
        <p:txBody>
          <a:bodyPr/>
          <a:lstStyle/>
          <a:p>
            <a:r>
              <a:rPr lang="sr-Cyrl-CS" dirty="0"/>
              <a:t>Vrste disciplinskih sankcija</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vi-VN" dirty="0" smtClean="0"/>
              <a:t>Takođe, treba imati u vidu postojanje određenih razloga za prestanak radnog odnosa iz člana 179. Zakona, koji u konkretnom slučaju nisu dovoljni za otkaz ugovora o radu. U pitanju je krivicom zaposlenog učinjena povreda radne obaveze koja je utvrđena opštim aktom poslodavca ili ugovorom o radu, nepoštovanje radne discipline propisane aktom poslodavca, odnosno ponašanje zaposlenog koje je takvo da ne može da nastavi rad kod poslodavca, pa i učinjeno krivično delo na radu ili u vezi sa radom.</a:t>
            </a:r>
            <a:endParaRPr lang="en-US" dirty="0"/>
          </a:p>
        </p:txBody>
      </p:sp>
      <p:sp>
        <p:nvSpPr>
          <p:cNvPr id="3" name="Title 2"/>
          <p:cNvSpPr>
            <a:spLocks noGrp="1"/>
          </p:cNvSpPr>
          <p:nvPr>
            <p:ph type="title"/>
          </p:nvPr>
        </p:nvSpPr>
        <p:spPr/>
        <p:txBody>
          <a:bodyPr/>
          <a:lstStyle/>
          <a:p>
            <a:r>
              <a:rPr lang="en-US" dirty="0" smtClean="0"/>
              <a:t>Nov</a:t>
            </a:r>
            <a:r>
              <a:rPr lang="sr-Latn-CS" dirty="0" smtClean="0"/>
              <a:t>čana kazna</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vi-VN" dirty="0" smtClean="0"/>
              <a:t>Prema članu 107. stav 1. Zakona, osnovna zarada određuje se i na osnovu vremena provedenog na radu. Radni učinak zaposlenog određuje se i na osnovu odnosa zaposlenog prema radnim obavezama. To su okolnosti koje dopuštaju mogućnost smanjenja zarade zaposlenog u navedenim slučajevima. Ovo smanjenje dela zarade koju predstavlja radni učinak po navedenim osnovama ne može biti pitanje slobodne ocene poslodavca, a još manje izraz njegove proizvoljnosti, zbog toga što se elementi za obračun i isplatu zarade utvrđuju opštim aktom poslodavca (kolektivni ugovor kod poslodavca ili pravilnik o radu).</a:t>
            </a:r>
          </a:p>
          <a:p>
            <a:endParaRPr lang="en-US" dirty="0"/>
          </a:p>
        </p:txBody>
      </p:sp>
      <p:sp>
        <p:nvSpPr>
          <p:cNvPr id="3" name="Title 2"/>
          <p:cNvSpPr>
            <a:spLocks noGrp="1"/>
          </p:cNvSpPr>
          <p:nvPr>
            <p:ph type="title"/>
          </p:nvPr>
        </p:nvSpPr>
        <p:spPr/>
        <p:txBody>
          <a:bodyPr/>
          <a:lstStyle/>
          <a:p>
            <a:r>
              <a:rPr lang="en-US" dirty="0" smtClean="0"/>
              <a:t>Nov</a:t>
            </a:r>
            <a:r>
              <a:rPr lang="sr-Latn-CS" dirty="0" smtClean="0"/>
              <a:t>čana kazna</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vi-VN" dirty="0" smtClean="0"/>
              <a:t>Novčana kazna kao disciplinska mera propisana je Zakonom o državnim službenicima ("Sl. glasnik RS", br. 79/2005, 81/2005 - ispr., 83/2005 - ispr., 64/2007 i 67/2007 - ispr.), i to kao mogućnost u slučaju lakše povrede dužnosti iz radnog odnosa - do 20% plate za puno radno vreme, isplaćene za mesec u kome je novčana kazna izrečena, kao i za teže povrede radne obaveze od 20% do 30% plate za puno radno vreme, isplaćene za mesec u kome je novčana kazna izrečena, u trajanju do šest meseci a takođe je predviđena i Zakonom o osnovama sistema obrazovanja i vaspitanja ("Sl. glasnik RS", br. 62/2003, 64/2003 - ispr., 58/2004, 62/2004 - ispr., 101/2005 - dr. zakon, 79/2005 - dr. zakon, 81/2005 - ispr. dr. zakona i 83/2005 - ispr. dr. zakona).</a:t>
            </a:r>
            <a:endParaRPr lang="vi-VN" dirty="0"/>
          </a:p>
        </p:txBody>
      </p:sp>
      <p:sp>
        <p:nvSpPr>
          <p:cNvPr id="3" name="Title 2"/>
          <p:cNvSpPr>
            <a:spLocks noGrp="1"/>
          </p:cNvSpPr>
          <p:nvPr>
            <p:ph type="title"/>
          </p:nvPr>
        </p:nvSpPr>
        <p:spPr/>
        <p:txBody>
          <a:bodyPr/>
          <a:lstStyle/>
          <a:p>
            <a:r>
              <a:rPr lang="en-US" dirty="0" smtClean="0"/>
              <a:t>Nov</a:t>
            </a:r>
            <a:r>
              <a:rPr lang="sr-Latn-CS" dirty="0" smtClean="0"/>
              <a:t>čana kazna</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vi-VN" dirty="0" smtClean="0"/>
              <a:t>Razgraničenje između novčane kazne kao disciplinske mere i umanjenja zarade u slučaju kada na strani zaposlenog nastupe zakonom određene okolnosti i pod uslovima koji su predviđeni opštim aktom poslodavca nesporno je i strogo. Poseban je slučaj regulative u ustanovama obrazovanja i vaspitanja kao javnih službi u kojima egzistiraju opšti i poseban režim radnih odnosa.</a:t>
            </a:r>
          </a:p>
          <a:p>
            <a:endParaRPr lang="en-US" dirty="0"/>
          </a:p>
        </p:txBody>
      </p:sp>
      <p:sp>
        <p:nvSpPr>
          <p:cNvPr id="3" name="Title 2"/>
          <p:cNvSpPr>
            <a:spLocks noGrp="1"/>
          </p:cNvSpPr>
          <p:nvPr>
            <p:ph type="title"/>
          </p:nvPr>
        </p:nvSpPr>
        <p:spPr/>
        <p:txBody>
          <a:bodyPr/>
          <a:lstStyle/>
          <a:p>
            <a:r>
              <a:rPr lang="en-US" dirty="0" smtClean="0"/>
              <a:t>Nov</a:t>
            </a:r>
            <a:r>
              <a:rPr lang="sr-Latn-CS" dirty="0" smtClean="0"/>
              <a:t>čana kazna</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sr-Cyrl-CS" dirty="0" smtClean="0"/>
              <a:t>Opravdano se da zaključiti da, otkaz kao kazna kojom radniku prestaje radni odnos, kao i prava po osnovu rada, je nesumnjivo </a:t>
            </a:r>
            <a:r>
              <a:rPr lang="sr-Cyrl-CS" b="1" dirty="0" smtClean="0"/>
              <a:t>najstrožija disciplinska sankcija </a:t>
            </a:r>
            <a:r>
              <a:rPr lang="sr-Cyrl-CS" dirty="0" smtClean="0"/>
              <a:t>koja se radniku može izreći za povredu radne discipline, imajući pritom u vidu pre svega, značaj rada za čoveka, odnosno zaposlenog i njegovu porodicu, kako sa sociološkog, </a:t>
            </a:r>
            <a:r>
              <a:rPr lang="en-US" dirty="0" smtClean="0"/>
              <a:t>a </a:t>
            </a:r>
            <a:r>
              <a:rPr lang="sr-Cyrl-CS" dirty="0" smtClean="0"/>
              <a:t>prevashodno ekonomskog aspekta.</a:t>
            </a:r>
            <a:endParaRPr lang="en-US" dirty="0" smtClean="0"/>
          </a:p>
          <a:p>
            <a:endParaRPr lang="en-US" dirty="0"/>
          </a:p>
        </p:txBody>
      </p:sp>
      <p:sp>
        <p:nvSpPr>
          <p:cNvPr id="3" name="Title 2"/>
          <p:cNvSpPr>
            <a:spLocks noGrp="1"/>
          </p:cNvSpPr>
          <p:nvPr>
            <p:ph type="title"/>
          </p:nvPr>
        </p:nvSpPr>
        <p:spPr/>
        <p:txBody>
          <a:bodyPr>
            <a:normAutofit fontScale="90000"/>
          </a:bodyPr>
          <a:lstStyle/>
          <a:p>
            <a:r>
              <a:rPr lang="sr-Cyrl-CS" dirty="0" smtClean="0"/>
              <a:t>Otkaz ugovora o radu kao disciplinska kazna</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sr-Cyrl-CS" dirty="0" smtClean="0"/>
              <a:t>Otkaz se definiše kao jednostrana izjava volje jednog od subjekata usmerena na raskidanje radnog odnosa zasnovanog na neodređeno vreme, čije pravno dejstvo nije uslovljeno saglasnošću volje drugog subjekta, odnosno strane ugovornice.</a:t>
            </a:r>
            <a:endParaRPr lang="en-US" dirty="0" smtClean="0"/>
          </a:p>
          <a:p>
            <a:endParaRPr lang="en-US" dirty="0"/>
          </a:p>
        </p:txBody>
      </p:sp>
      <p:sp>
        <p:nvSpPr>
          <p:cNvPr id="3" name="Title 2"/>
          <p:cNvSpPr>
            <a:spLocks noGrp="1"/>
          </p:cNvSpPr>
          <p:nvPr>
            <p:ph type="title"/>
          </p:nvPr>
        </p:nvSpPr>
        <p:spPr/>
        <p:txBody>
          <a:bodyPr>
            <a:normAutofit fontScale="90000"/>
          </a:bodyPr>
          <a:lstStyle/>
          <a:p>
            <a:r>
              <a:rPr lang="sr-Cyrl-CS" dirty="0" smtClean="0"/>
              <a:t>Otkaz ugovora o radu kao disciplinska kazna</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sr-Cyrl-CS" dirty="0" smtClean="0"/>
              <a:t>Otkaz, je za razliku od ustanove "prestanak radnog odnosa" terminološki adekvatniji i primereniji pre svega </a:t>
            </a:r>
            <a:r>
              <a:rPr lang="en-US" dirty="0" err="1" smtClean="0"/>
              <a:t>po</a:t>
            </a:r>
            <a:r>
              <a:rPr lang="en-US" dirty="0" smtClean="0"/>
              <a:t> </a:t>
            </a:r>
            <a:r>
              <a:rPr lang="sr-Cyrl-CS" dirty="0" smtClean="0"/>
              <a:t>uzroku i posledicama, odnosno otpuštanj</a:t>
            </a:r>
            <a:r>
              <a:rPr lang="en-US" dirty="0" smtClean="0"/>
              <a:t>u</a:t>
            </a:r>
            <a:r>
              <a:rPr lang="sr-Cyrl-CS" dirty="0" smtClean="0"/>
              <a:t> s posla, jer radni odnos prestaje i zaposlenim koji nikad nisu vređali radnu disciplinu</a:t>
            </a:r>
            <a:r>
              <a:rPr lang="en-US" dirty="0" smtClean="0"/>
              <a:t>.</a:t>
            </a:r>
            <a:endParaRPr lang="en-US" dirty="0"/>
          </a:p>
        </p:txBody>
      </p:sp>
      <p:sp>
        <p:nvSpPr>
          <p:cNvPr id="3" name="Title 2"/>
          <p:cNvSpPr>
            <a:spLocks noGrp="1"/>
          </p:cNvSpPr>
          <p:nvPr>
            <p:ph type="title"/>
          </p:nvPr>
        </p:nvSpPr>
        <p:spPr/>
        <p:txBody>
          <a:bodyPr>
            <a:normAutofit fontScale="90000"/>
          </a:bodyPr>
          <a:lstStyle/>
          <a:p>
            <a:r>
              <a:rPr lang="sr-Cyrl-CS" dirty="0" smtClean="0"/>
              <a:t>Otkaz ugovora o radu kao disciplinska kazna</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sr-Cyrl-CS" dirty="0" smtClean="0"/>
              <a:t>Kao disciplinska sankcija prestanak radnog odnosa sinonim i alijas "otpuštanja s posla", nije nepoznata u našem disciplinskom kaznenom pravu.</a:t>
            </a:r>
            <a:endParaRPr lang="en-US" dirty="0" smtClean="0"/>
          </a:p>
          <a:p>
            <a:r>
              <a:rPr lang="sr-Cyrl-CS" dirty="0" smtClean="0"/>
              <a:t>Ona je kao disciplinska kazna otpuštanje s posla bila predviđena još Uredbom o disciplinskoj i materijalnoj odgovornosti radnika u državnim preduzećima nadleštvima i ustanovama (1949. god.); u Zakonu o radnim odnosima (1957. god.); Osnovnim zakonom o radnim odnosima (1965. god.); Zakonom o međusobnim odnosima radnika u udruženom radu (1974. god.); Zakonom o pravima i obavezama radnika u udruženom radu </a:t>
            </a:r>
            <a:r>
              <a:rPr lang="sr-Latn-CS" dirty="0" smtClean="0"/>
              <a:t>S</a:t>
            </a:r>
            <a:r>
              <a:rPr lang="en-US" dirty="0" smtClean="0"/>
              <a:t>P </a:t>
            </a:r>
            <a:r>
              <a:rPr lang="sr-Cyrl-CS" dirty="0" smtClean="0"/>
              <a:t>Srbije, kao i Zakonom o radnim odnosima </a:t>
            </a:r>
            <a:r>
              <a:rPr lang="sr-Latn-CS" dirty="0" smtClean="0"/>
              <a:t>S</a:t>
            </a:r>
            <a:r>
              <a:rPr lang="en-US" dirty="0" smtClean="0"/>
              <a:t>P </a:t>
            </a:r>
            <a:r>
              <a:rPr lang="sr-Cyrl-CS" dirty="0" smtClean="0"/>
              <a:t>Srbije (1977. god.), u kome su 1981. god., unete novele sa odgovarajućim izmenama i dopunama.</a:t>
            </a:r>
            <a:endParaRPr lang="en-US" dirty="0"/>
          </a:p>
        </p:txBody>
      </p:sp>
      <p:sp>
        <p:nvSpPr>
          <p:cNvPr id="3" name="Title 2"/>
          <p:cNvSpPr>
            <a:spLocks noGrp="1"/>
          </p:cNvSpPr>
          <p:nvPr>
            <p:ph type="title"/>
          </p:nvPr>
        </p:nvSpPr>
        <p:spPr/>
        <p:txBody>
          <a:bodyPr>
            <a:normAutofit fontScale="90000"/>
          </a:bodyPr>
          <a:lstStyle/>
          <a:p>
            <a:r>
              <a:rPr lang="sr-Cyrl-CS" dirty="0" smtClean="0"/>
              <a:t>Otkaz ugovora o radu kao disciplinska kazna</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sr-Cyrl-CS" dirty="0" smtClean="0"/>
              <a:t>Promenama u društveno-ekonomskim odnosima krajem osamdesetih, tokovi kretanja ka tržišnoj privredi, unose novine u radno zakonodavstvo, a prevashodno mislimo na uključivanje disciplinske materije i u kolektivne ugovore (opšte, granske i pojedinačne).</a:t>
            </a:r>
            <a:endParaRPr lang="en-US" dirty="0" smtClean="0"/>
          </a:p>
          <a:p>
            <a:endParaRPr lang="en-US" dirty="0"/>
          </a:p>
        </p:txBody>
      </p:sp>
      <p:sp>
        <p:nvSpPr>
          <p:cNvPr id="3" name="Title 2"/>
          <p:cNvSpPr>
            <a:spLocks noGrp="1"/>
          </p:cNvSpPr>
          <p:nvPr>
            <p:ph type="title"/>
          </p:nvPr>
        </p:nvSpPr>
        <p:spPr/>
        <p:txBody>
          <a:bodyPr>
            <a:normAutofit fontScale="90000"/>
          </a:bodyPr>
          <a:lstStyle/>
          <a:p>
            <a:r>
              <a:rPr lang="sr-Cyrl-CS" dirty="0" smtClean="0"/>
              <a:t>Otkaz ugovora o radu kao disciplinska kazna</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sr-Cyrl-CS" dirty="0" smtClean="0"/>
              <a:t>Problem otkaza zadire u samu srž odnosa između poslodavca i radnika, prevashodno, jer dovodi u pitanje izvesne bitne interese i jedne i druge strane. Naime, poslodavci smatraju da su oni odgovorni za pravilan rad preduzeća i ukupan ekonomski rizik poslovanja.</a:t>
            </a:r>
            <a:endParaRPr lang="sr-Latn-CS" dirty="0" smtClean="0"/>
          </a:p>
          <a:p>
            <a:r>
              <a:rPr lang="sr-Cyrl-CS" dirty="0" smtClean="0"/>
              <a:t>U prenesenom smislu, institut otkaza </a:t>
            </a:r>
            <a:r>
              <a:rPr lang="en-US" dirty="0" smtClean="0"/>
              <a:t>je</a:t>
            </a:r>
            <a:r>
              <a:rPr lang="sr-Cyrl-CS" dirty="0" smtClean="0"/>
              <a:t>, u stvari, bio jedan od najačih instrumenata u rukama imaoca sredstava za proizvodnju, kojim je mogao, gotovo bez ikakvih posledica, da se oslobodi "druge ugovorne strane", koja je ekonomski slabija. On je omogućavao kapitalistima da ekonomske posledice privrednih teškoća i kriza prebacuju na teret radničke klase.</a:t>
            </a:r>
            <a:endParaRPr lang="en-US" dirty="0"/>
          </a:p>
        </p:txBody>
      </p:sp>
      <p:sp>
        <p:nvSpPr>
          <p:cNvPr id="3" name="Title 2"/>
          <p:cNvSpPr>
            <a:spLocks noGrp="1"/>
          </p:cNvSpPr>
          <p:nvPr>
            <p:ph type="title"/>
          </p:nvPr>
        </p:nvSpPr>
        <p:spPr/>
        <p:txBody>
          <a:bodyPr>
            <a:normAutofit fontScale="90000"/>
          </a:bodyPr>
          <a:lstStyle/>
          <a:p>
            <a:r>
              <a:rPr lang="sr-Cyrl-CS" dirty="0" smtClean="0"/>
              <a:t>Otkaz ugovora o radu kao disciplinska kazna</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buNone/>
            </a:pPr>
            <a:r>
              <a:rPr lang="en-US" dirty="0" smtClean="0"/>
              <a:t>1. </a:t>
            </a:r>
            <a:r>
              <a:rPr lang="en-US" dirty="0" err="1" smtClean="0"/>
              <a:t>Moralne</a:t>
            </a:r>
            <a:r>
              <a:rPr lang="en-US" dirty="0" smtClean="0"/>
              <a:t> </a:t>
            </a:r>
            <a:r>
              <a:rPr lang="en-US" dirty="0" err="1" smtClean="0"/>
              <a:t>disciplinske</a:t>
            </a:r>
            <a:r>
              <a:rPr lang="en-US" dirty="0" smtClean="0"/>
              <a:t> </a:t>
            </a:r>
            <a:r>
              <a:rPr lang="en-US" dirty="0" err="1" smtClean="0"/>
              <a:t>sankcije</a:t>
            </a:r>
            <a:r>
              <a:rPr lang="en-US" dirty="0" smtClean="0"/>
              <a:t> </a:t>
            </a:r>
            <a:r>
              <a:rPr lang="en-US" dirty="0" err="1" smtClean="0"/>
              <a:t>moguće</a:t>
            </a:r>
            <a:r>
              <a:rPr lang="en-US" dirty="0" smtClean="0"/>
              <a:t> </a:t>
            </a:r>
            <a:r>
              <a:rPr lang="en-US" dirty="0" err="1" smtClean="0"/>
              <a:t>su</a:t>
            </a:r>
            <a:r>
              <a:rPr lang="en-US" dirty="0" smtClean="0"/>
              <a:t> </a:t>
            </a:r>
            <a:r>
              <a:rPr lang="en-US" dirty="0" err="1" smtClean="0"/>
              <a:t>kao</a:t>
            </a:r>
            <a:r>
              <a:rPr lang="en-US" dirty="0" smtClean="0"/>
              <a:t>: </a:t>
            </a:r>
            <a:endParaRPr lang="sr-Latn-CS" dirty="0" smtClean="0"/>
          </a:p>
          <a:p>
            <a:r>
              <a:rPr lang="en-US" dirty="0" err="1" smtClean="0"/>
              <a:t>opomena</a:t>
            </a:r>
            <a:r>
              <a:rPr lang="en-US" dirty="0" smtClean="0"/>
              <a:t>, </a:t>
            </a:r>
            <a:endParaRPr lang="sr-Latn-CS" dirty="0" smtClean="0"/>
          </a:p>
          <a:p>
            <a:r>
              <a:rPr lang="en-US" dirty="0" err="1" smtClean="0"/>
              <a:t>pismena</a:t>
            </a:r>
            <a:r>
              <a:rPr lang="en-US" dirty="0" smtClean="0"/>
              <a:t> </a:t>
            </a:r>
            <a:r>
              <a:rPr lang="en-US" dirty="0" err="1" smtClean="0"/>
              <a:t>opomena</a:t>
            </a:r>
            <a:r>
              <a:rPr lang="en-US" dirty="0" smtClean="0"/>
              <a:t>,</a:t>
            </a:r>
            <a:endParaRPr lang="sr-Latn-CS" dirty="0" smtClean="0"/>
          </a:p>
          <a:p>
            <a:r>
              <a:rPr lang="en-US" dirty="0" err="1" smtClean="0"/>
              <a:t>javna</a:t>
            </a:r>
            <a:r>
              <a:rPr lang="en-US" dirty="0" smtClean="0"/>
              <a:t> </a:t>
            </a:r>
            <a:r>
              <a:rPr lang="en-US" dirty="0" err="1" smtClean="0"/>
              <a:t>opomena</a:t>
            </a:r>
            <a:r>
              <a:rPr lang="en-US" dirty="0" smtClean="0"/>
              <a:t>, </a:t>
            </a:r>
            <a:endParaRPr lang="sr-Latn-CS" dirty="0" smtClean="0"/>
          </a:p>
          <a:p>
            <a:r>
              <a:rPr lang="en-US" dirty="0" err="1" smtClean="0"/>
              <a:t>poslednja</a:t>
            </a:r>
            <a:r>
              <a:rPr lang="en-US" dirty="0" smtClean="0"/>
              <a:t> </a:t>
            </a:r>
            <a:r>
              <a:rPr lang="en-US" dirty="0" err="1" smtClean="0"/>
              <a:t>javna</a:t>
            </a:r>
            <a:r>
              <a:rPr lang="en-US" dirty="0" smtClean="0"/>
              <a:t> </a:t>
            </a:r>
            <a:r>
              <a:rPr lang="en-US" dirty="0" err="1" smtClean="0"/>
              <a:t>opomena</a:t>
            </a:r>
            <a:r>
              <a:rPr lang="en-US" dirty="0" smtClean="0"/>
              <a:t>; </a:t>
            </a:r>
            <a:endParaRPr lang="sr-Latn-CS" dirty="0" smtClean="0"/>
          </a:p>
          <a:p>
            <a:r>
              <a:rPr lang="en-US" dirty="0" err="1" smtClean="0"/>
              <a:t>ukor</a:t>
            </a:r>
            <a:r>
              <a:rPr lang="en-US" dirty="0" smtClean="0"/>
              <a:t>, </a:t>
            </a:r>
            <a:endParaRPr lang="sr-Latn-CS" dirty="0" smtClean="0"/>
          </a:p>
          <a:p>
            <a:r>
              <a:rPr lang="en-US" dirty="0" err="1" smtClean="0"/>
              <a:t>pismeni</a:t>
            </a:r>
            <a:r>
              <a:rPr lang="en-US" dirty="0" smtClean="0"/>
              <a:t> </a:t>
            </a:r>
            <a:r>
              <a:rPr lang="en-US" dirty="0" err="1" smtClean="0"/>
              <a:t>ukor</a:t>
            </a:r>
            <a:r>
              <a:rPr lang="en-US" dirty="0" smtClean="0"/>
              <a:t>, </a:t>
            </a:r>
            <a:endParaRPr lang="sr-Latn-CS" dirty="0" smtClean="0"/>
          </a:p>
          <a:p>
            <a:r>
              <a:rPr lang="en-US" dirty="0" err="1" smtClean="0"/>
              <a:t>strogi</a:t>
            </a:r>
            <a:r>
              <a:rPr lang="en-US" dirty="0" smtClean="0"/>
              <a:t> </a:t>
            </a:r>
            <a:r>
              <a:rPr lang="en-US" dirty="0" err="1" smtClean="0"/>
              <a:t>ukor</a:t>
            </a:r>
            <a:r>
              <a:rPr lang="en-US" dirty="0" smtClean="0"/>
              <a:t>, </a:t>
            </a:r>
            <a:endParaRPr lang="sr-Latn-CS" dirty="0" smtClean="0"/>
          </a:p>
          <a:p>
            <a:r>
              <a:rPr lang="en-US" dirty="0" err="1" smtClean="0"/>
              <a:t>pismeni</a:t>
            </a:r>
            <a:r>
              <a:rPr lang="en-US" dirty="0" smtClean="0"/>
              <a:t> </a:t>
            </a:r>
            <a:r>
              <a:rPr lang="en-US" dirty="0" err="1" smtClean="0"/>
              <a:t>javni</a:t>
            </a:r>
            <a:r>
              <a:rPr lang="en-US" dirty="0" smtClean="0"/>
              <a:t> </a:t>
            </a:r>
            <a:r>
              <a:rPr lang="en-US" dirty="0" err="1" smtClean="0"/>
              <a:t>ukor</a:t>
            </a:r>
            <a:r>
              <a:rPr lang="en-US" dirty="0" smtClean="0"/>
              <a:t> </a:t>
            </a:r>
            <a:r>
              <a:rPr lang="en-US" dirty="0" err="1" smtClean="0"/>
              <a:t>i</a:t>
            </a:r>
            <a:r>
              <a:rPr lang="en-US" dirty="0" smtClean="0"/>
              <a:t> </a:t>
            </a:r>
            <a:endParaRPr lang="sr-Latn-CS" dirty="0" smtClean="0"/>
          </a:p>
          <a:p>
            <a:r>
              <a:rPr lang="en-US" dirty="0" err="1" smtClean="0"/>
              <a:t>pismeni</a:t>
            </a:r>
            <a:r>
              <a:rPr lang="en-US" dirty="0" smtClean="0"/>
              <a:t> </a:t>
            </a:r>
            <a:r>
              <a:rPr lang="en-US" dirty="0" err="1" smtClean="0"/>
              <a:t>strogi</a:t>
            </a:r>
            <a:r>
              <a:rPr lang="en-US" dirty="0" smtClean="0"/>
              <a:t> </a:t>
            </a:r>
            <a:r>
              <a:rPr lang="en-US" dirty="0" err="1" smtClean="0"/>
              <a:t>javni</a:t>
            </a:r>
            <a:r>
              <a:rPr lang="en-US" dirty="0" smtClean="0"/>
              <a:t> </a:t>
            </a:r>
            <a:r>
              <a:rPr lang="en-US" dirty="0" err="1" smtClean="0"/>
              <a:t>ukor</a:t>
            </a:r>
            <a:r>
              <a:rPr lang="en-US" dirty="0" smtClean="0"/>
              <a:t>.</a:t>
            </a:r>
            <a:endParaRPr lang="en-US" dirty="0"/>
          </a:p>
        </p:txBody>
      </p:sp>
      <p:sp>
        <p:nvSpPr>
          <p:cNvPr id="2" name="Title 1"/>
          <p:cNvSpPr>
            <a:spLocks noGrp="1"/>
          </p:cNvSpPr>
          <p:nvPr>
            <p:ph type="title"/>
          </p:nvPr>
        </p:nvSpPr>
        <p:spPr/>
        <p:txBody>
          <a:bodyPr/>
          <a:lstStyle/>
          <a:p>
            <a:r>
              <a:rPr lang="sr-Cyrl-CS" dirty="0"/>
              <a:t>Vrste disciplinskih sankcija</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sr-Cyrl-CS" dirty="0" smtClean="0"/>
              <a:t>Koncepcija i definicija otkaza bazirana na neograničenoj autonomiji. volje, odgovarala je eri ekonomskog liberalizma (liberalnog kapitalizma), odnosno tandencijama da ee radni odnos oslobodi svake prinude i da se u osnovi prepusti najvećoj širini volje poslodavca i radnika pri zaključenju ugovora o radu.</a:t>
            </a:r>
            <a:endParaRPr lang="sr-Latn-CS" dirty="0" smtClean="0"/>
          </a:p>
          <a:p>
            <a:r>
              <a:rPr lang="sr-Cyrl-CS" dirty="0" smtClean="0"/>
              <a:t>Pojava intervencionističkog zakonodavstva u prvoj polovini </a:t>
            </a:r>
            <a:r>
              <a:rPr lang="sr-Latn-CS" dirty="0" smtClean="0"/>
              <a:t>XIX</a:t>
            </a:r>
            <a:r>
              <a:rPr lang="sr-Cyrl-CS" dirty="0" smtClean="0"/>
              <a:t>-og veka nalazi svoj domen primene i u materiji raskidanja ugovora o radu zaključenog na nedređeno vreme zbog: a) stvarne (ekonomske) nejednakosti strana ugovornica i b) zbog brige za očuvanje stabilnosti zaposlenja.</a:t>
            </a:r>
            <a:endParaRPr lang="en-US" dirty="0"/>
          </a:p>
        </p:txBody>
      </p:sp>
      <p:sp>
        <p:nvSpPr>
          <p:cNvPr id="3" name="Title 2"/>
          <p:cNvSpPr>
            <a:spLocks noGrp="1"/>
          </p:cNvSpPr>
          <p:nvPr>
            <p:ph type="title"/>
          </p:nvPr>
        </p:nvSpPr>
        <p:spPr/>
        <p:txBody>
          <a:bodyPr>
            <a:normAutofit fontScale="90000"/>
          </a:bodyPr>
          <a:lstStyle/>
          <a:p>
            <a:r>
              <a:rPr lang="sr-Cyrl-CS" dirty="0" smtClean="0"/>
              <a:t>Otkaz ugovora o radu kao disciplinska kazna</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sr-Cyrl-CS" dirty="0" smtClean="0"/>
              <a:t>Prva brana bile su odredbe o otkaznom roku, da bi postepeno </a:t>
            </a:r>
            <a:r>
              <a:rPr lang="en-US" dirty="0" smtClean="0"/>
              <a:t>d</a:t>
            </a:r>
            <a:r>
              <a:rPr lang="sr-Cyrl-CS" dirty="0" smtClean="0"/>
              <a:t>olazilo </a:t>
            </a:r>
            <a:r>
              <a:rPr lang="sr-Cyrl-CS" dirty="0" smtClean="0"/>
              <a:t>do utvrđivanja drugih normi, kao što su: povećanje otkaznog roka</a:t>
            </a:r>
            <a:r>
              <a:rPr lang="sr-Latn-CS" dirty="0" smtClean="0"/>
              <a:t> </a:t>
            </a:r>
            <a:r>
              <a:rPr lang="sr-Cyrl-CS" dirty="0" smtClean="0"/>
              <a:t>za posebne kategorije radnika, naročito za nemanuelne i starije radnike; davanje naknade za slučaj otpuštanja ili odlaska, uvođenje sistema socijalnog obezbeđenja, itd. Sa snažnijim razvojem proizvodnih odnosa, jačanjem radničke klase, unose se novi kvaliteti u odnose kapitala i rada.</a:t>
            </a:r>
            <a:endParaRPr lang="en-US" dirty="0" smtClean="0"/>
          </a:p>
          <a:p>
            <a:endParaRPr lang="en-US" dirty="0"/>
          </a:p>
        </p:txBody>
      </p:sp>
      <p:sp>
        <p:nvSpPr>
          <p:cNvPr id="3" name="Title 2"/>
          <p:cNvSpPr>
            <a:spLocks noGrp="1"/>
          </p:cNvSpPr>
          <p:nvPr>
            <p:ph type="title"/>
          </p:nvPr>
        </p:nvSpPr>
        <p:spPr/>
        <p:txBody>
          <a:bodyPr>
            <a:normAutofit fontScale="90000"/>
          </a:bodyPr>
          <a:lstStyle/>
          <a:p>
            <a:r>
              <a:rPr lang="sr-Cyrl-CS" dirty="0" smtClean="0"/>
              <a:t>Otkaz ugovora o radu kao disciplinska kazna</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sr-Cyrl-CS" dirty="0" smtClean="0"/>
              <a:t>Sve se više usvajaju procedure kojima se ograničava sloboda poslodavca da otpušta svoje os</a:t>
            </a:r>
            <a:r>
              <a:rPr lang="sr-Latn-CS" dirty="0" smtClean="0"/>
              <a:t>o</a:t>
            </a:r>
            <a:r>
              <a:rPr lang="sr-Cyrl-CS" dirty="0" smtClean="0"/>
              <a:t>blje, zabranjujući mu da to čini zbog nekih razloga, a zatim usvajajući opštiji princip da svako otpuštanje treba da bude opravdano.</a:t>
            </a:r>
            <a:r>
              <a:rPr lang="sr-Latn-CS" dirty="0" smtClean="0"/>
              <a:t> </a:t>
            </a:r>
            <a:r>
              <a:rPr lang="sr-Cyrl-CS" dirty="0" smtClean="0"/>
              <a:t>Posledica ovog principa je pravo da otpušteni radnik može da osporava ovu meru, </a:t>
            </a:r>
            <a:r>
              <a:rPr lang="sr-Cyrl-CS" b="1" dirty="0" smtClean="0"/>
              <a:t>prigovorom</a:t>
            </a:r>
            <a:r>
              <a:rPr lang="sr-Cyrl-CS" dirty="0" smtClean="0"/>
              <a:t> kao neopravdanu.</a:t>
            </a:r>
            <a:endParaRPr lang="en-US" dirty="0" smtClean="0"/>
          </a:p>
          <a:p>
            <a:endParaRPr lang="en-US" dirty="0"/>
          </a:p>
        </p:txBody>
      </p:sp>
      <p:sp>
        <p:nvSpPr>
          <p:cNvPr id="3" name="Title 2"/>
          <p:cNvSpPr>
            <a:spLocks noGrp="1"/>
          </p:cNvSpPr>
          <p:nvPr>
            <p:ph type="title"/>
          </p:nvPr>
        </p:nvSpPr>
        <p:spPr/>
        <p:txBody>
          <a:bodyPr>
            <a:normAutofit fontScale="90000"/>
          </a:bodyPr>
          <a:lstStyle/>
          <a:p>
            <a:r>
              <a:rPr lang="sr-Cyrl-CS" dirty="0" smtClean="0"/>
              <a:t>Otkaz ugovora o radu kao disciplinska kazna</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Prema</a:t>
            </a:r>
            <a:r>
              <a:rPr lang="en-US" dirty="0" smtClean="0"/>
              <a:t> </a:t>
            </a:r>
            <a:r>
              <a:rPr lang="en-US" dirty="0" err="1" smtClean="0"/>
              <a:t>članu</a:t>
            </a:r>
            <a:r>
              <a:rPr lang="en-US" dirty="0" smtClean="0"/>
              <a:t> 179. </a:t>
            </a:r>
            <a:r>
              <a:rPr lang="en-US" b="1" i="1" dirty="0" err="1" smtClean="0"/>
              <a:t>Zakona</a:t>
            </a:r>
            <a:r>
              <a:rPr lang="en-US" b="1" i="1" dirty="0" smtClean="0"/>
              <a:t> o </a:t>
            </a:r>
            <a:r>
              <a:rPr lang="en-US" b="1" i="1" dirty="0" err="1" smtClean="0"/>
              <a:t>radu</a:t>
            </a:r>
            <a:r>
              <a:rPr lang="en-US" b="1" i="1" dirty="0" smtClean="0"/>
              <a:t> ("Sl. </a:t>
            </a:r>
            <a:r>
              <a:rPr lang="en-US" b="1" i="1" dirty="0" err="1" smtClean="0"/>
              <a:t>glasnik</a:t>
            </a:r>
            <a:r>
              <a:rPr lang="en-US" b="1" i="1" dirty="0" smtClean="0"/>
              <a:t> RS", br. 24/2005 </a:t>
            </a:r>
            <a:r>
              <a:rPr lang="en-US" b="1" i="1" dirty="0" err="1" smtClean="0"/>
              <a:t>i</a:t>
            </a:r>
            <a:r>
              <a:rPr lang="en-US" b="1" i="1" dirty="0" smtClean="0"/>
              <a:t> 61/2005 </a:t>
            </a:r>
            <a:r>
              <a:rPr lang="en-US" dirty="0" smtClean="0"/>
              <a:t>- </a:t>
            </a:r>
            <a:r>
              <a:rPr lang="en-US" dirty="0" err="1" smtClean="0"/>
              <a:t>dalje</a:t>
            </a:r>
            <a:r>
              <a:rPr lang="en-US" dirty="0" smtClean="0"/>
              <a:t>: </a:t>
            </a:r>
            <a:r>
              <a:rPr lang="en-US" dirty="0" err="1" smtClean="0"/>
              <a:t>Zakon</a:t>
            </a:r>
            <a:r>
              <a:rPr lang="en-US" dirty="0" smtClean="0"/>
              <a:t>), </a:t>
            </a:r>
            <a:r>
              <a:rPr lang="en-US" dirty="0" err="1" smtClean="0"/>
              <a:t>poslodavac</a:t>
            </a:r>
            <a:r>
              <a:rPr lang="en-US" dirty="0" smtClean="0"/>
              <a:t> </a:t>
            </a:r>
            <a:r>
              <a:rPr lang="en-US" dirty="0" err="1" smtClean="0"/>
              <a:t>može</a:t>
            </a:r>
            <a:r>
              <a:rPr lang="en-US" dirty="0" smtClean="0"/>
              <a:t> </a:t>
            </a:r>
            <a:r>
              <a:rPr lang="en-US" dirty="0" err="1" smtClean="0"/>
              <a:t>zaposlenom</a:t>
            </a:r>
            <a:r>
              <a:rPr lang="en-US" dirty="0" smtClean="0"/>
              <a:t> </a:t>
            </a:r>
            <a:r>
              <a:rPr lang="en-US" dirty="0" err="1" smtClean="0"/>
              <a:t>da</a:t>
            </a:r>
            <a:r>
              <a:rPr lang="en-US" dirty="0" smtClean="0"/>
              <a:t> </a:t>
            </a:r>
            <a:r>
              <a:rPr lang="en-US" dirty="0" err="1" smtClean="0"/>
              <a:t>otkaže</a:t>
            </a:r>
            <a:r>
              <a:rPr lang="en-US" dirty="0" smtClean="0"/>
              <a:t> </a:t>
            </a:r>
            <a:r>
              <a:rPr lang="en-US" dirty="0" err="1" smtClean="0"/>
              <a:t>ugovor</a:t>
            </a:r>
            <a:r>
              <a:rPr lang="en-US" dirty="0" smtClean="0"/>
              <a:t> o </a:t>
            </a:r>
            <a:r>
              <a:rPr lang="en-US" dirty="0" err="1" smtClean="0"/>
              <a:t>radu</a:t>
            </a:r>
            <a:r>
              <a:rPr lang="en-US" dirty="0" smtClean="0"/>
              <a:t> </a:t>
            </a:r>
            <a:r>
              <a:rPr lang="en-US" dirty="0" err="1" smtClean="0"/>
              <a:t>ako</a:t>
            </a:r>
            <a:r>
              <a:rPr lang="en-US" dirty="0" smtClean="0"/>
              <a:t> </a:t>
            </a:r>
            <a:r>
              <a:rPr lang="en-US" dirty="0" err="1" smtClean="0"/>
              <a:t>za</a:t>
            </a:r>
            <a:r>
              <a:rPr lang="en-US" dirty="0" smtClean="0"/>
              <a:t> to </a:t>
            </a:r>
            <a:r>
              <a:rPr lang="en-US" dirty="0" err="1" smtClean="0"/>
              <a:t>postoji</a:t>
            </a:r>
            <a:r>
              <a:rPr lang="en-US" dirty="0" smtClean="0"/>
              <a:t> </a:t>
            </a:r>
            <a:r>
              <a:rPr lang="en-US" dirty="0" err="1" smtClean="0"/>
              <a:t>opravdani</a:t>
            </a:r>
            <a:r>
              <a:rPr lang="en-US" dirty="0" smtClean="0"/>
              <a:t> </a:t>
            </a:r>
            <a:r>
              <a:rPr lang="en-US" dirty="0" err="1" smtClean="0"/>
              <a:t>razlog</a:t>
            </a:r>
            <a:r>
              <a:rPr lang="en-US" dirty="0" smtClean="0"/>
              <a:t> </a:t>
            </a:r>
            <a:r>
              <a:rPr lang="en-US" dirty="0" err="1" smtClean="0"/>
              <a:t>koji</a:t>
            </a:r>
            <a:r>
              <a:rPr lang="en-US" dirty="0" smtClean="0"/>
              <a:t> se </a:t>
            </a:r>
            <a:r>
              <a:rPr lang="en-US" dirty="0" err="1" smtClean="0"/>
              <a:t>odnosi</a:t>
            </a:r>
            <a:r>
              <a:rPr lang="en-US" dirty="0" smtClean="0"/>
              <a:t> </a:t>
            </a:r>
            <a:r>
              <a:rPr lang="en-US" dirty="0" err="1" smtClean="0"/>
              <a:t>na</a:t>
            </a:r>
            <a:r>
              <a:rPr lang="en-US" dirty="0" smtClean="0"/>
              <a:t> </a:t>
            </a:r>
            <a:r>
              <a:rPr lang="en-US" dirty="0" err="1" smtClean="0"/>
              <a:t>radnu</a:t>
            </a:r>
            <a:r>
              <a:rPr lang="en-US" dirty="0" smtClean="0"/>
              <a:t> </a:t>
            </a:r>
            <a:r>
              <a:rPr lang="en-US" dirty="0" err="1" smtClean="0"/>
              <a:t>sposobnost</a:t>
            </a:r>
            <a:r>
              <a:rPr lang="en-US" dirty="0" smtClean="0"/>
              <a:t> </a:t>
            </a:r>
            <a:r>
              <a:rPr lang="en-US" dirty="0" err="1" smtClean="0"/>
              <a:t>zaposlenog</a:t>
            </a:r>
            <a:r>
              <a:rPr lang="en-US" dirty="0" smtClean="0"/>
              <a:t>, </a:t>
            </a:r>
            <a:r>
              <a:rPr lang="en-US" dirty="0" err="1" smtClean="0"/>
              <a:t>njegovo</a:t>
            </a:r>
            <a:r>
              <a:rPr lang="en-US" dirty="0" smtClean="0"/>
              <a:t> </a:t>
            </a:r>
            <a:r>
              <a:rPr lang="en-US" dirty="0" err="1" smtClean="0"/>
              <a:t>ponašanje</a:t>
            </a:r>
            <a:r>
              <a:rPr lang="en-US" dirty="0" smtClean="0"/>
              <a:t> </a:t>
            </a:r>
            <a:r>
              <a:rPr lang="en-US" dirty="0" err="1" smtClean="0"/>
              <a:t>i</a:t>
            </a:r>
            <a:r>
              <a:rPr lang="en-US" dirty="0" smtClean="0"/>
              <a:t> </a:t>
            </a:r>
            <a:r>
              <a:rPr lang="en-US" dirty="0" err="1" smtClean="0"/>
              <a:t>potrebe</a:t>
            </a:r>
            <a:r>
              <a:rPr lang="en-US" dirty="0" smtClean="0"/>
              <a:t> </a:t>
            </a:r>
            <a:r>
              <a:rPr lang="en-US" dirty="0" err="1" smtClean="0"/>
              <a:t>poslodavca</a:t>
            </a:r>
            <a:r>
              <a:rPr lang="en-US" dirty="0" smtClean="0"/>
              <a:t>.</a:t>
            </a:r>
          </a:p>
          <a:p>
            <a:endParaRPr lang="en-US" dirty="0"/>
          </a:p>
        </p:txBody>
      </p:sp>
      <p:sp>
        <p:nvSpPr>
          <p:cNvPr id="3" name="Title 2"/>
          <p:cNvSpPr>
            <a:spLocks noGrp="1"/>
          </p:cNvSpPr>
          <p:nvPr>
            <p:ph type="title"/>
          </p:nvPr>
        </p:nvSpPr>
        <p:spPr/>
        <p:txBody>
          <a:bodyPr>
            <a:normAutofit fontScale="90000"/>
          </a:bodyPr>
          <a:lstStyle/>
          <a:p>
            <a:r>
              <a:rPr lang="sr-Cyrl-CS" dirty="0" smtClean="0"/>
              <a:t>Otkaz ugovora o radu kao disciplinska kazna</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vi-VN" dirty="0" smtClean="0"/>
              <a:t>U navedenoj odredbi Zakona utvrđeni su i slučajevi u kojima poslodavac može, ali ne mora, zaposlenom da otkaže ugovor o radu. Poslodavac će zaposlenom da otkaže ugovor o radu ako za to postoje opravdani razlozi, a koji se odnose na:</a:t>
            </a:r>
          </a:p>
          <a:p>
            <a:r>
              <a:rPr lang="vi-VN" dirty="0" smtClean="0"/>
              <a:t>• sposobnost zaposlenog;</a:t>
            </a:r>
          </a:p>
          <a:p>
            <a:r>
              <a:rPr lang="vi-VN" dirty="0" smtClean="0"/>
              <a:t>• ponašanje zaposlenog;</a:t>
            </a:r>
          </a:p>
          <a:p>
            <a:r>
              <a:rPr lang="vi-VN" dirty="0" smtClean="0"/>
              <a:t>• potrebe poslodavca za radom zaposlenog.</a:t>
            </a:r>
          </a:p>
          <a:p>
            <a:endParaRPr lang="en-US" dirty="0"/>
          </a:p>
        </p:txBody>
      </p:sp>
      <p:sp>
        <p:nvSpPr>
          <p:cNvPr id="3" name="Title 2"/>
          <p:cNvSpPr>
            <a:spLocks noGrp="1"/>
          </p:cNvSpPr>
          <p:nvPr>
            <p:ph type="title"/>
          </p:nvPr>
        </p:nvSpPr>
        <p:spPr/>
        <p:txBody>
          <a:bodyPr>
            <a:normAutofit fontScale="90000"/>
          </a:bodyPr>
          <a:lstStyle/>
          <a:p>
            <a:r>
              <a:rPr lang="sr-Cyrl-CS" dirty="0" smtClean="0"/>
              <a:t>Otkaz ugovora o radu kao disciplinska kazna</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err="1" smtClean="0"/>
              <a:t>Obaveza</a:t>
            </a:r>
            <a:r>
              <a:rPr lang="en-US" dirty="0" smtClean="0"/>
              <a:t> </a:t>
            </a:r>
            <a:r>
              <a:rPr lang="en-US" dirty="0" err="1" smtClean="0"/>
              <a:t>poslodavca</a:t>
            </a:r>
            <a:r>
              <a:rPr lang="en-US" dirty="0" smtClean="0"/>
              <a:t> pre </a:t>
            </a:r>
            <a:r>
              <a:rPr lang="en-US" dirty="0" err="1" smtClean="0"/>
              <a:t>otkaza</a:t>
            </a:r>
            <a:r>
              <a:rPr lang="en-US" dirty="0" smtClean="0"/>
              <a:t> </a:t>
            </a:r>
            <a:r>
              <a:rPr lang="en-US" dirty="0" err="1" smtClean="0"/>
              <a:t>ugovora</a:t>
            </a:r>
            <a:r>
              <a:rPr lang="en-US" dirty="0" smtClean="0"/>
              <a:t> o </a:t>
            </a:r>
            <a:r>
              <a:rPr lang="en-US" dirty="0" err="1" smtClean="0"/>
              <a:t>radu</a:t>
            </a:r>
            <a:endParaRPr lang="en-US" dirty="0" smtClean="0"/>
          </a:p>
          <a:p>
            <a:r>
              <a:rPr lang="en-US" dirty="0" smtClean="0"/>
              <a:t>DOSTAVLJANJE UPOZORENJA ZAPOSLENOM</a:t>
            </a:r>
          </a:p>
          <a:p>
            <a:r>
              <a:rPr lang="en-US" dirty="0" err="1" smtClean="0"/>
              <a:t>Poslodavac</a:t>
            </a:r>
            <a:r>
              <a:rPr lang="en-US" dirty="0" smtClean="0"/>
              <a:t> je u </a:t>
            </a:r>
            <a:r>
              <a:rPr lang="en-US" dirty="0" err="1" smtClean="0"/>
              <a:t>obavezi</a:t>
            </a:r>
            <a:r>
              <a:rPr lang="en-US" dirty="0" smtClean="0"/>
              <a:t> </a:t>
            </a:r>
            <a:r>
              <a:rPr lang="en-US" dirty="0" err="1" smtClean="0"/>
              <a:t>da</a:t>
            </a:r>
            <a:r>
              <a:rPr lang="en-US" dirty="0" smtClean="0"/>
              <a:t> </a:t>
            </a:r>
            <a:r>
              <a:rPr lang="en-US" dirty="0" err="1" smtClean="0"/>
              <a:t>zaposlenog</a:t>
            </a:r>
            <a:r>
              <a:rPr lang="en-US" dirty="0" smtClean="0"/>
              <a:t> </a:t>
            </a:r>
            <a:r>
              <a:rPr lang="en-US" dirty="0" err="1" smtClean="0"/>
              <a:t>pisanim</a:t>
            </a:r>
            <a:r>
              <a:rPr lang="en-US" dirty="0" smtClean="0"/>
              <a:t> </a:t>
            </a:r>
            <a:r>
              <a:rPr lang="en-US" dirty="0" err="1" smtClean="0"/>
              <a:t>putem</a:t>
            </a:r>
            <a:r>
              <a:rPr lang="en-US" dirty="0" smtClean="0"/>
              <a:t> </a:t>
            </a:r>
            <a:r>
              <a:rPr lang="en-US" dirty="0" err="1" smtClean="0"/>
              <a:t>upozori</a:t>
            </a:r>
            <a:r>
              <a:rPr lang="en-US" dirty="0" smtClean="0"/>
              <a:t> </a:t>
            </a:r>
            <a:r>
              <a:rPr lang="en-US" dirty="0" err="1" smtClean="0"/>
              <a:t>na</a:t>
            </a:r>
            <a:r>
              <a:rPr lang="en-US" dirty="0" smtClean="0"/>
              <a:t> </a:t>
            </a:r>
            <a:r>
              <a:rPr lang="en-US" dirty="0" err="1" smtClean="0"/>
              <a:t>postojanje</a:t>
            </a:r>
            <a:r>
              <a:rPr lang="en-US" dirty="0" smtClean="0"/>
              <a:t> </a:t>
            </a:r>
            <a:r>
              <a:rPr lang="en-US" dirty="0" err="1" smtClean="0"/>
              <a:t>razloga</a:t>
            </a:r>
            <a:r>
              <a:rPr lang="en-US" dirty="0" smtClean="0"/>
              <a:t> </a:t>
            </a:r>
            <a:r>
              <a:rPr lang="en-US" dirty="0" err="1" smtClean="0"/>
              <a:t>za</a:t>
            </a:r>
            <a:r>
              <a:rPr lang="en-US" dirty="0" smtClean="0"/>
              <a:t> </a:t>
            </a:r>
            <a:r>
              <a:rPr lang="en-US" dirty="0" err="1" smtClean="0"/>
              <a:t>otkaz</a:t>
            </a:r>
            <a:r>
              <a:rPr lang="en-US" dirty="0" smtClean="0"/>
              <a:t> </a:t>
            </a:r>
            <a:r>
              <a:rPr lang="en-US" dirty="0" err="1" smtClean="0"/>
              <a:t>ugovora</a:t>
            </a:r>
            <a:r>
              <a:rPr lang="en-US" dirty="0" smtClean="0"/>
              <a:t> o </a:t>
            </a:r>
            <a:r>
              <a:rPr lang="en-US" dirty="0" err="1" smtClean="0"/>
              <a:t>radu</a:t>
            </a:r>
            <a:r>
              <a:rPr lang="en-US" dirty="0" smtClean="0"/>
              <a:t> </a:t>
            </a:r>
            <a:r>
              <a:rPr lang="en-US" dirty="0" err="1" smtClean="0"/>
              <a:t>i</a:t>
            </a:r>
            <a:r>
              <a:rPr lang="en-US" dirty="0" smtClean="0"/>
              <a:t> </a:t>
            </a:r>
            <a:r>
              <a:rPr lang="en-US" dirty="0" err="1" smtClean="0"/>
              <a:t>da</a:t>
            </a:r>
            <a:r>
              <a:rPr lang="en-US" dirty="0" smtClean="0"/>
              <a:t> mu </a:t>
            </a:r>
            <a:r>
              <a:rPr lang="en-US" dirty="0" err="1" smtClean="0"/>
              <a:t>ostavi</a:t>
            </a:r>
            <a:r>
              <a:rPr lang="en-US" dirty="0" smtClean="0"/>
              <a:t> </a:t>
            </a:r>
            <a:r>
              <a:rPr lang="en-US" dirty="0" err="1" smtClean="0"/>
              <a:t>rok</a:t>
            </a:r>
            <a:r>
              <a:rPr lang="en-US" dirty="0" smtClean="0"/>
              <a:t> </a:t>
            </a:r>
            <a:r>
              <a:rPr lang="en-US" dirty="0" err="1" smtClean="0"/>
              <a:t>od</a:t>
            </a:r>
            <a:r>
              <a:rPr lang="en-US" dirty="0" smtClean="0"/>
              <a:t> </a:t>
            </a:r>
            <a:r>
              <a:rPr lang="en-US" dirty="0" err="1" smtClean="0"/>
              <a:t>najmanje</a:t>
            </a:r>
            <a:r>
              <a:rPr lang="en-US" dirty="0" smtClean="0"/>
              <a:t> pet </a:t>
            </a:r>
            <a:r>
              <a:rPr lang="en-US" dirty="0" err="1" smtClean="0"/>
              <a:t>radnih</a:t>
            </a:r>
            <a:r>
              <a:rPr lang="en-US" dirty="0" smtClean="0"/>
              <a:t> </a:t>
            </a:r>
            <a:r>
              <a:rPr lang="en-US" dirty="0" err="1" smtClean="0"/>
              <a:t>dana</a:t>
            </a:r>
            <a:r>
              <a:rPr lang="en-US" dirty="0" smtClean="0"/>
              <a:t> </a:t>
            </a:r>
            <a:r>
              <a:rPr lang="en-US" dirty="0" err="1" smtClean="0"/>
              <a:t>od</a:t>
            </a:r>
            <a:r>
              <a:rPr lang="en-US" dirty="0" smtClean="0"/>
              <a:t> </a:t>
            </a:r>
            <a:r>
              <a:rPr lang="en-US" dirty="0" err="1" smtClean="0"/>
              <a:t>dana</a:t>
            </a:r>
            <a:r>
              <a:rPr lang="en-US" dirty="0" smtClean="0"/>
              <a:t> </a:t>
            </a:r>
            <a:r>
              <a:rPr lang="en-US" dirty="0" err="1" smtClean="0"/>
              <a:t>dostavljanja</a:t>
            </a:r>
            <a:r>
              <a:rPr lang="en-US" dirty="0" smtClean="0"/>
              <a:t> </a:t>
            </a:r>
            <a:r>
              <a:rPr lang="en-US" dirty="0" err="1" smtClean="0"/>
              <a:t>upozorenja</a:t>
            </a:r>
            <a:r>
              <a:rPr lang="en-US" dirty="0" smtClean="0"/>
              <a:t> </a:t>
            </a:r>
            <a:r>
              <a:rPr lang="en-US" dirty="0" err="1" smtClean="0"/>
              <a:t>da</a:t>
            </a:r>
            <a:r>
              <a:rPr lang="en-US" dirty="0" smtClean="0"/>
              <a:t> se </a:t>
            </a:r>
            <a:r>
              <a:rPr lang="en-US" dirty="0" err="1" smtClean="0"/>
              <a:t>izjasni</a:t>
            </a:r>
            <a:r>
              <a:rPr lang="en-US" dirty="0" smtClean="0"/>
              <a:t> o </a:t>
            </a:r>
            <a:r>
              <a:rPr lang="en-US" dirty="0" err="1" smtClean="0"/>
              <a:t>navodima</a:t>
            </a:r>
            <a:r>
              <a:rPr lang="en-US" dirty="0" smtClean="0"/>
              <a:t> </a:t>
            </a:r>
            <a:r>
              <a:rPr lang="en-US" dirty="0" err="1" smtClean="0"/>
              <a:t>iz</a:t>
            </a:r>
            <a:r>
              <a:rPr lang="en-US" dirty="0" smtClean="0"/>
              <a:t> </a:t>
            </a:r>
            <a:r>
              <a:rPr lang="en-US" dirty="0" err="1" smtClean="0"/>
              <a:t>upozorenja</a:t>
            </a:r>
            <a:r>
              <a:rPr lang="en-US" dirty="0" smtClean="0"/>
              <a:t>.</a:t>
            </a:r>
          </a:p>
          <a:p>
            <a:r>
              <a:rPr lang="en-US" dirty="0" smtClean="0"/>
              <a:t>U </a:t>
            </a:r>
            <a:r>
              <a:rPr lang="en-US" dirty="0" err="1" smtClean="0"/>
              <a:t>upozorenju</a:t>
            </a:r>
            <a:r>
              <a:rPr lang="en-US" dirty="0" smtClean="0"/>
              <a:t> </a:t>
            </a:r>
            <a:r>
              <a:rPr lang="en-US" dirty="0" err="1" smtClean="0"/>
              <a:t>poslodavac</a:t>
            </a:r>
            <a:r>
              <a:rPr lang="en-US" dirty="0" smtClean="0"/>
              <a:t> je </a:t>
            </a:r>
            <a:r>
              <a:rPr lang="en-US" dirty="0" err="1" smtClean="0"/>
              <a:t>dužan</a:t>
            </a:r>
            <a:r>
              <a:rPr lang="en-US" dirty="0" smtClean="0"/>
              <a:t> </a:t>
            </a:r>
            <a:r>
              <a:rPr lang="en-US" dirty="0" err="1" smtClean="0"/>
              <a:t>da</a:t>
            </a:r>
            <a:r>
              <a:rPr lang="en-US" dirty="0" smtClean="0"/>
              <a:t> </a:t>
            </a:r>
            <a:r>
              <a:rPr lang="en-US" dirty="0" err="1" smtClean="0"/>
              <a:t>navede</a:t>
            </a:r>
            <a:r>
              <a:rPr lang="en-US" dirty="0" smtClean="0"/>
              <a:t> </a:t>
            </a:r>
            <a:r>
              <a:rPr lang="en-US" dirty="0" err="1" smtClean="0"/>
              <a:t>osnov</a:t>
            </a:r>
            <a:r>
              <a:rPr lang="en-US" dirty="0" smtClean="0"/>
              <a:t> </a:t>
            </a:r>
            <a:r>
              <a:rPr lang="en-US" dirty="0" err="1" smtClean="0"/>
              <a:t>za</a:t>
            </a:r>
            <a:r>
              <a:rPr lang="en-US" dirty="0" smtClean="0"/>
              <a:t> </a:t>
            </a:r>
            <a:r>
              <a:rPr lang="en-US" dirty="0" err="1" smtClean="0"/>
              <a:t>davanje</a:t>
            </a:r>
            <a:r>
              <a:rPr lang="en-US" dirty="0" smtClean="0"/>
              <a:t> </a:t>
            </a:r>
            <a:r>
              <a:rPr lang="en-US" dirty="0" err="1" smtClean="0"/>
              <a:t>otkaza</a:t>
            </a:r>
            <a:r>
              <a:rPr lang="en-US" dirty="0" smtClean="0"/>
              <a:t>, </a:t>
            </a:r>
            <a:r>
              <a:rPr lang="en-US" dirty="0" err="1" smtClean="0"/>
              <a:t>činjenice</a:t>
            </a:r>
            <a:r>
              <a:rPr lang="en-US" dirty="0" smtClean="0"/>
              <a:t> </a:t>
            </a:r>
            <a:r>
              <a:rPr lang="en-US" dirty="0" err="1" smtClean="0"/>
              <a:t>i</a:t>
            </a:r>
            <a:r>
              <a:rPr lang="en-US" dirty="0" smtClean="0"/>
              <a:t> </a:t>
            </a:r>
            <a:r>
              <a:rPr lang="en-US" dirty="0" err="1" smtClean="0"/>
              <a:t>dokaze</a:t>
            </a:r>
            <a:r>
              <a:rPr lang="en-US" dirty="0" smtClean="0"/>
              <a:t> </a:t>
            </a:r>
            <a:r>
              <a:rPr lang="en-US" dirty="0" err="1" smtClean="0"/>
              <a:t>koji</a:t>
            </a:r>
            <a:r>
              <a:rPr lang="en-US" dirty="0" smtClean="0"/>
              <a:t> </a:t>
            </a:r>
            <a:r>
              <a:rPr lang="en-US" dirty="0" err="1" smtClean="0"/>
              <a:t>ukazuju</a:t>
            </a:r>
            <a:r>
              <a:rPr lang="en-US" dirty="0" smtClean="0"/>
              <a:t> </a:t>
            </a:r>
            <a:r>
              <a:rPr lang="en-US" dirty="0" err="1" smtClean="0"/>
              <a:t>na</a:t>
            </a:r>
            <a:r>
              <a:rPr lang="en-US" dirty="0" smtClean="0"/>
              <a:t> to </a:t>
            </a:r>
            <a:r>
              <a:rPr lang="en-US" dirty="0" err="1" smtClean="0"/>
              <a:t>da</a:t>
            </a:r>
            <a:r>
              <a:rPr lang="en-US" dirty="0" smtClean="0"/>
              <a:t> </a:t>
            </a:r>
            <a:r>
              <a:rPr lang="en-US" dirty="0" err="1" smtClean="0"/>
              <a:t>su</a:t>
            </a:r>
            <a:r>
              <a:rPr lang="en-US" dirty="0" smtClean="0"/>
              <a:t> se </a:t>
            </a:r>
            <a:r>
              <a:rPr lang="en-US" dirty="0" err="1" smtClean="0"/>
              <a:t>stekli</a:t>
            </a:r>
            <a:r>
              <a:rPr lang="en-US" dirty="0" smtClean="0"/>
              <a:t> </a:t>
            </a:r>
            <a:r>
              <a:rPr lang="en-US" dirty="0" err="1" smtClean="0"/>
              <a:t>uslovi</a:t>
            </a:r>
            <a:r>
              <a:rPr lang="en-US" dirty="0" smtClean="0"/>
              <a:t> </a:t>
            </a:r>
            <a:r>
              <a:rPr lang="en-US" dirty="0" err="1" smtClean="0"/>
              <a:t>za</a:t>
            </a:r>
            <a:r>
              <a:rPr lang="en-US" dirty="0" smtClean="0"/>
              <a:t> </a:t>
            </a:r>
            <a:r>
              <a:rPr lang="en-US" dirty="0" err="1" smtClean="0"/>
              <a:t>otkaz</a:t>
            </a:r>
            <a:r>
              <a:rPr lang="en-US" dirty="0" smtClean="0"/>
              <a:t> </a:t>
            </a:r>
            <a:r>
              <a:rPr lang="en-US" dirty="0" err="1" smtClean="0"/>
              <a:t>i</a:t>
            </a:r>
            <a:r>
              <a:rPr lang="en-US" dirty="0" smtClean="0"/>
              <a:t> </a:t>
            </a:r>
            <a:r>
              <a:rPr lang="en-US" dirty="0" err="1" smtClean="0"/>
              <a:t>rok</a:t>
            </a:r>
            <a:r>
              <a:rPr lang="en-US" dirty="0" smtClean="0"/>
              <a:t> </a:t>
            </a:r>
            <a:r>
              <a:rPr lang="en-US" dirty="0" err="1" smtClean="0"/>
              <a:t>za</a:t>
            </a:r>
            <a:r>
              <a:rPr lang="en-US" dirty="0" smtClean="0"/>
              <a:t> </a:t>
            </a:r>
            <a:r>
              <a:rPr lang="en-US" dirty="0" err="1" smtClean="0"/>
              <a:t>davanje</a:t>
            </a:r>
            <a:r>
              <a:rPr lang="en-US" dirty="0" smtClean="0"/>
              <a:t> </a:t>
            </a:r>
            <a:r>
              <a:rPr lang="en-US" dirty="0" err="1" smtClean="0"/>
              <a:t>odgovora</a:t>
            </a:r>
            <a:r>
              <a:rPr lang="en-US" dirty="0" smtClean="0"/>
              <a:t> </a:t>
            </a:r>
            <a:r>
              <a:rPr lang="en-US" dirty="0" err="1" smtClean="0"/>
              <a:t>na</a:t>
            </a:r>
            <a:r>
              <a:rPr lang="en-US" dirty="0" smtClean="0"/>
              <a:t> </a:t>
            </a:r>
            <a:r>
              <a:rPr lang="en-US" dirty="0" err="1" smtClean="0"/>
              <a:t>upozorenje</a:t>
            </a:r>
            <a:r>
              <a:rPr lang="en-US" dirty="0" smtClean="0"/>
              <a:t>.</a:t>
            </a:r>
          </a:p>
          <a:p>
            <a:r>
              <a:rPr lang="en-US" dirty="0" err="1" smtClean="0"/>
              <a:t>Ako</a:t>
            </a:r>
            <a:r>
              <a:rPr lang="en-US" dirty="0" smtClean="0"/>
              <a:t> </a:t>
            </a:r>
            <a:r>
              <a:rPr lang="en-US" dirty="0" err="1" smtClean="0"/>
              <a:t>postoje</a:t>
            </a:r>
            <a:r>
              <a:rPr lang="en-US" dirty="0" smtClean="0"/>
              <a:t> </a:t>
            </a:r>
            <a:r>
              <a:rPr lang="en-US" dirty="0" err="1" smtClean="0"/>
              <a:t>olakšavajuće</a:t>
            </a:r>
            <a:r>
              <a:rPr lang="en-US" dirty="0" smtClean="0"/>
              <a:t> </a:t>
            </a:r>
            <a:r>
              <a:rPr lang="en-US" dirty="0" err="1" smtClean="0"/>
              <a:t>okolnosti</a:t>
            </a:r>
            <a:r>
              <a:rPr lang="en-US" dirty="0" smtClean="0"/>
              <a:t> </a:t>
            </a:r>
            <a:r>
              <a:rPr lang="en-US" dirty="0" err="1" smtClean="0"/>
              <a:t>ili</a:t>
            </a:r>
            <a:r>
              <a:rPr lang="en-US" dirty="0" smtClean="0"/>
              <a:t> </a:t>
            </a:r>
            <a:r>
              <a:rPr lang="en-US" dirty="0" err="1" smtClean="0"/>
              <a:t>ako</a:t>
            </a:r>
            <a:r>
              <a:rPr lang="en-US" dirty="0" smtClean="0"/>
              <a:t> </a:t>
            </a:r>
            <a:r>
              <a:rPr lang="en-US" dirty="0" err="1" smtClean="0"/>
              <a:t>priroda</a:t>
            </a:r>
            <a:r>
              <a:rPr lang="en-US" dirty="0" smtClean="0"/>
              <a:t> </a:t>
            </a:r>
            <a:r>
              <a:rPr lang="en-US" dirty="0" err="1" smtClean="0"/>
              <a:t>povrede</a:t>
            </a:r>
            <a:r>
              <a:rPr lang="en-US" dirty="0" smtClean="0"/>
              <a:t> </a:t>
            </a:r>
            <a:r>
              <a:rPr lang="en-US" dirty="0" err="1" smtClean="0"/>
              <a:t>radne</a:t>
            </a:r>
            <a:r>
              <a:rPr lang="en-US" dirty="0" smtClean="0"/>
              <a:t> </a:t>
            </a:r>
            <a:r>
              <a:rPr lang="en-US" dirty="0" err="1" smtClean="0"/>
              <a:t>obaveze</a:t>
            </a:r>
            <a:r>
              <a:rPr lang="en-US" dirty="0" smtClean="0"/>
              <a:t> </a:t>
            </a:r>
            <a:r>
              <a:rPr lang="en-US" dirty="0" err="1" smtClean="0"/>
              <a:t>ili</a:t>
            </a:r>
            <a:r>
              <a:rPr lang="en-US" dirty="0" smtClean="0"/>
              <a:t> </a:t>
            </a:r>
            <a:r>
              <a:rPr lang="en-US" dirty="0" err="1" smtClean="0"/>
              <a:t>nepoštovanje</a:t>
            </a:r>
            <a:r>
              <a:rPr lang="en-US" dirty="0" smtClean="0"/>
              <a:t> </a:t>
            </a:r>
            <a:r>
              <a:rPr lang="en-US" dirty="0" err="1" smtClean="0"/>
              <a:t>radne</a:t>
            </a:r>
            <a:r>
              <a:rPr lang="en-US" dirty="0" smtClean="0"/>
              <a:t> discipline </a:t>
            </a:r>
            <a:r>
              <a:rPr lang="en-US" dirty="0" err="1" smtClean="0"/>
              <a:t>nije</a:t>
            </a:r>
            <a:r>
              <a:rPr lang="en-US" dirty="0" smtClean="0"/>
              <a:t> </a:t>
            </a:r>
            <a:r>
              <a:rPr lang="en-US" dirty="0" err="1" smtClean="0"/>
              <a:t>dovoljan</a:t>
            </a:r>
            <a:r>
              <a:rPr lang="en-US" dirty="0" smtClean="0"/>
              <a:t> </a:t>
            </a:r>
            <a:r>
              <a:rPr lang="en-US" dirty="0" err="1" smtClean="0"/>
              <a:t>razlog</a:t>
            </a:r>
            <a:r>
              <a:rPr lang="en-US" dirty="0" smtClean="0"/>
              <a:t> </a:t>
            </a:r>
            <a:r>
              <a:rPr lang="en-US" dirty="0" err="1" smtClean="0"/>
              <a:t>za</a:t>
            </a:r>
            <a:r>
              <a:rPr lang="en-US" dirty="0" smtClean="0"/>
              <a:t> </a:t>
            </a:r>
            <a:r>
              <a:rPr lang="en-US" dirty="0" err="1" smtClean="0"/>
              <a:t>otkaz</a:t>
            </a:r>
            <a:r>
              <a:rPr lang="en-US" dirty="0" smtClean="0"/>
              <a:t> </a:t>
            </a:r>
            <a:r>
              <a:rPr lang="en-US" dirty="0" err="1" smtClean="0"/>
              <a:t>ugovora</a:t>
            </a:r>
            <a:r>
              <a:rPr lang="en-US" dirty="0" smtClean="0"/>
              <a:t> o </a:t>
            </a:r>
            <a:r>
              <a:rPr lang="en-US" dirty="0" err="1" smtClean="0"/>
              <a:t>radu</a:t>
            </a:r>
            <a:r>
              <a:rPr lang="en-US" dirty="0" smtClean="0"/>
              <a:t>, </a:t>
            </a:r>
            <a:r>
              <a:rPr lang="en-US" dirty="0" err="1" smtClean="0"/>
              <a:t>poslodavac</a:t>
            </a:r>
            <a:r>
              <a:rPr lang="en-US" dirty="0" smtClean="0"/>
              <a:t> </a:t>
            </a:r>
            <a:r>
              <a:rPr lang="en-US" dirty="0" err="1" smtClean="0"/>
              <a:t>može</a:t>
            </a:r>
            <a:r>
              <a:rPr lang="en-US" dirty="0" smtClean="0"/>
              <a:t> </a:t>
            </a:r>
            <a:r>
              <a:rPr lang="en-US" dirty="0" err="1" smtClean="0"/>
              <a:t>da</a:t>
            </a:r>
            <a:r>
              <a:rPr lang="en-US" dirty="0" smtClean="0"/>
              <a:t> u </a:t>
            </a:r>
            <a:r>
              <a:rPr lang="en-US" dirty="0" err="1" smtClean="0"/>
              <a:t>upozorenju</a:t>
            </a:r>
            <a:r>
              <a:rPr lang="en-US" dirty="0" smtClean="0"/>
              <a:t> </a:t>
            </a:r>
            <a:r>
              <a:rPr lang="en-US" dirty="0" err="1" smtClean="0"/>
              <a:t>zaposlenog</a:t>
            </a:r>
            <a:r>
              <a:rPr lang="en-US" dirty="0" smtClean="0"/>
              <a:t> </a:t>
            </a:r>
            <a:r>
              <a:rPr lang="en-US" dirty="0" err="1" smtClean="0"/>
              <a:t>obavesti</a:t>
            </a:r>
            <a:r>
              <a:rPr lang="en-US" dirty="0" smtClean="0"/>
              <a:t> </a:t>
            </a:r>
            <a:r>
              <a:rPr lang="en-US" dirty="0" err="1" smtClean="0"/>
              <a:t>da</a:t>
            </a:r>
            <a:r>
              <a:rPr lang="en-US" dirty="0" smtClean="0"/>
              <a:t> </a:t>
            </a:r>
            <a:r>
              <a:rPr lang="en-US" dirty="0" err="1" smtClean="0"/>
              <a:t>će</a:t>
            </a:r>
            <a:r>
              <a:rPr lang="en-US" dirty="0" smtClean="0"/>
              <a:t> mu </a:t>
            </a:r>
            <a:r>
              <a:rPr lang="en-US" dirty="0" err="1" smtClean="0"/>
              <a:t>otkazati</a:t>
            </a:r>
            <a:r>
              <a:rPr lang="en-US" dirty="0" smtClean="0"/>
              <a:t> </a:t>
            </a:r>
            <a:r>
              <a:rPr lang="en-US" dirty="0" err="1" smtClean="0"/>
              <a:t>ugovor</a:t>
            </a:r>
            <a:r>
              <a:rPr lang="en-US" dirty="0" smtClean="0"/>
              <a:t> o </a:t>
            </a:r>
            <a:r>
              <a:rPr lang="en-US" dirty="0" err="1" smtClean="0"/>
              <a:t>radu</a:t>
            </a:r>
            <a:r>
              <a:rPr lang="en-US" dirty="0" smtClean="0"/>
              <a:t> </a:t>
            </a:r>
            <a:r>
              <a:rPr lang="en-US" dirty="0" err="1" smtClean="0"/>
              <a:t>ako</a:t>
            </a:r>
            <a:r>
              <a:rPr lang="en-US" dirty="0" smtClean="0"/>
              <a:t> </a:t>
            </a:r>
            <a:r>
              <a:rPr lang="en-US" dirty="0" err="1" smtClean="0"/>
              <a:t>ponovo</a:t>
            </a:r>
            <a:r>
              <a:rPr lang="en-US" dirty="0" smtClean="0"/>
              <a:t> </a:t>
            </a:r>
            <a:r>
              <a:rPr lang="en-US" dirty="0" err="1" smtClean="0"/>
              <a:t>učini</a:t>
            </a:r>
            <a:r>
              <a:rPr lang="en-US" dirty="0" smtClean="0"/>
              <a:t> </a:t>
            </a:r>
            <a:r>
              <a:rPr lang="en-US" dirty="0" err="1" smtClean="0"/>
              <a:t>istu</a:t>
            </a:r>
            <a:r>
              <a:rPr lang="en-US" dirty="0" smtClean="0"/>
              <a:t> </a:t>
            </a:r>
            <a:r>
              <a:rPr lang="en-US" dirty="0" err="1" smtClean="0"/>
              <a:t>ili</a:t>
            </a:r>
            <a:r>
              <a:rPr lang="en-US" dirty="0" smtClean="0"/>
              <a:t> </a:t>
            </a:r>
            <a:r>
              <a:rPr lang="en-US" dirty="0" err="1" smtClean="0"/>
              <a:t>sličnu</a:t>
            </a:r>
            <a:r>
              <a:rPr lang="en-US" dirty="0" smtClean="0"/>
              <a:t> </a:t>
            </a:r>
            <a:r>
              <a:rPr lang="en-US" dirty="0" err="1" smtClean="0"/>
              <a:t>povredu</a:t>
            </a:r>
            <a:r>
              <a:rPr lang="en-US" dirty="0" smtClean="0"/>
              <a:t>, </a:t>
            </a:r>
            <a:r>
              <a:rPr lang="en-US" dirty="0" err="1" smtClean="0"/>
              <a:t>bez</a:t>
            </a:r>
            <a:r>
              <a:rPr lang="en-US" dirty="0" smtClean="0"/>
              <a:t> </a:t>
            </a:r>
            <a:r>
              <a:rPr lang="en-US" dirty="0" err="1" smtClean="0"/>
              <a:t>ponovnog</a:t>
            </a:r>
            <a:r>
              <a:rPr lang="en-US" dirty="0" smtClean="0"/>
              <a:t> </a:t>
            </a:r>
            <a:r>
              <a:rPr lang="en-US" dirty="0" err="1" smtClean="0"/>
              <a:t>upozorenja</a:t>
            </a:r>
            <a:r>
              <a:rPr lang="en-US" dirty="0" smtClean="0"/>
              <a:t>.</a:t>
            </a:r>
          </a:p>
          <a:p>
            <a:endParaRPr lang="en-US" dirty="0"/>
          </a:p>
        </p:txBody>
      </p:sp>
      <p:sp>
        <p:nvSpPr>
          <p:cNvPr id="3" name="Title 2"/>
          <p:cNvSpPr>
            <a:spLocks noGrp="1"/>
          </p:cNvSpPr>
          <p:nvPr>
            <p:ph type="title"/>
          </p:nvPr>
        </p:nvSpPr>
        <p:spPr/>
        <p:txBody>
          <a:bodyPr>
            <a:normAutofit fontScale="90000"/>
          </a:bodyPr>
          <a:lstStyle/>
          <a:p>
            <a:r>
              <a:rPr lang="sr-Cyrl-CS" dirty="0" smtClean="0"/>
              <a:t>Otkaz ugovora o radu kao disciplinska kazna</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PRIBAVLJANJE MIŠLJENJA SINDIKATA</a:t>
            </a:r>
          </a:p>
          <a:p>
            <a:r>
              <a:rPr lang="en-US" dirty="0" err="1" smtClean="0"/>
              <a:t>Poslodavac</a:t>
            </a:r>
            <a:r>
              <a:rPr lang="en-US" dirty="0" smtClean="0"/>
              <a:t> je </a:t>
            </a:r>
            <a:r>
              <a:rPr lang="en-US" dirty="0" err="1" smtClean="0"/>
              <a:t>dužan</a:t>
            </a:r>
            <a:r>
              <a:rPr lang="en-US" dirty="0" smtClean="0"/>
              <a:t> </a:t>
            </a:r>
            <a:r>
              <a:rPr lang="en-US" dirty="0" err="1" smtClean="0"/>
              <a:t>da</a:t>
            </a:r>
            <a:r>
              <a:rPr lang="en-US" dirty="0" smtClean="0"/>
              <a:t> </a:t>
            </a:r>
            <a:r>
              <a:rPr lang="en-US" dirty="0" err="1" smtClean="0"/>
              <a:t>upozorenje</a:t>
            </a:r>
            <a:r>
              <a:rPr lang="en-US" dirty="0" smtClean="0"/>
              <a:t> o </a:t>
            </a:r>
            <a:r>
              <a:rPr lang="en-US" dirty="0" err="1" smtClean="0"/>
              <a:t>mogućnosti</a:t>
            </a:r>
            <a:r>
              <a:rPr lang="en-US" dirty="0" smtClean="0"/>
              <a:t> </a:t>
            </a:r>
            <a:r>
              <a:rPr lang="en-US" dirty="0" err="1" smtClean="0"/>
              <a:t>otkaza</a:t>
            </a:r>
            <a:r>
              <a:rPr lang="en-US" dirty="0" smtClean="0"/>
              <a:t>, </a:t>
            </a:r>
            <a:r>
              <a:rPr lang="en-US" dirty="0" err="1" smtClean="0"/>
              <a:t>koje</a:t>
            </a:r>
            <a:r>
              <a:rPr lang="en-US" dirty="0" smtClean="0"/>
              <a:t> je </a:t>
            </a:r>
            <a:r>
              <a:rPr lang="en-US" dirty="0" err="1" smtClean="0"/>
              <a:t>dostavio</a:t>
            </a:r>
            <a:r>
              <a:rPr lang="en-US" dirty="0" smtClean="0"/>
              <a:t> </a:t>
            </a:r>
            <a:r>
              <a:rPr lang="en-US" dirty="0" err="1" smtClean="0"/>
              <a:t>zaposlenom</a:t>
            </a:r>
            <a:r>
              <a:rPr lang="en-US" dirty="0" smtClean="0"/>
              <a:t>, </a:t>
            </a:r>
            <a:r>
              <a:rPr lang="en-US" dirty="0" err="1" smtClean="0"/>
              <a:t>dostavi</a:t>
            </a:r>
            <a:r>
              <a:rPr lang="en-US" dirty="0" smtClean="0"/>
              <a:t> </a:t>
            </a:r>
            <a:r>
              <a:rPr lang="en-US" dirty="0" err="1" smtClean="0"/>
              <a:t>na</a:t>
            </a:r>
            <a:r>
              <a:rPr lang="en-US" dirty="0" smtClean="0"/>
              <a:t> </a:t>
            </a:r>
            <a:r>
              <a:rPr lang="en-US" dirty="0" err="1" smtClean="0"/>
              <a:t>mišljenje</a:t>
            </a:r>
            <a:r>
              <a:rPr lang="en-US" dirty="0" smtClean="0"/>
              <a:t> </a:t>
            </a:r>
            <a:r>
              <a:rPr lang="en-US" dirty="0" err="1" smtClean="0"/>
              <a:t>i</a:t>
            </a:r>
            <a:r>
              <a:rPr lang="en-US" dirty="0" smtClean="0"/>
              <a:t> </a:t>
            </a:r>
            <a:r>
              <a:rPr lang="en-US" dirty="0" err="1" smtClean="0"/>
              <a:t>sindikatu</a:t>
            </a:r>
            <a:r>
              <a:rPr lang="en-US" dirty="0" smtClean="0"/>
              <a:t> </a:t>
            </a:r>
            <a:r>
              <a:rPr lang="en-US" dirty="0" err="1" smtClean="0"/>
              <a:t>čiji</a:t>
            </a:r>
            <a:r>
              <a:rPr lang="en-US" dirty="0" smtClean="0"/>
              <a:t> je </a:t>
            </a:r>
            <a:r>
              <a:rPr lang="en-US" dirty="0" err="1" smtClean="0"/>
              <a:t>zaposleni</a:t>
            </a:r>
            <a:r>
              <a:rPr lang="en-US" dirty="0" smtClean="0"/>
              <a:t> </a:t>
            </a:r>
            <a:r>
              <a:rPr lang="en-US" dirty="0" err="1" smtClean="0"/>
              <a:t>član</a:t>
            </a:r>
            <a:r>
              <a:rPr lang="en-US" dirty="0" smtClean="0"/>
              <a:t>. </a:t>
            </a:r>
            <a:r>
              <a:rPr lang="en-US" dirty="0" err="1" smtClean="0"/>
              <a:t>Sindikat</a:t>
            </a:r>
            <a:r>
              <a:rPr lang="en-US" dirty="0" smtClean="0"/>
              <a:t> je </a:t>
            </a:r>
            <a:r>
              <a:rPr lang="en-US" dirty="0" err="1" smtClean="0"/>
              <a:t>dužan</a:t>
            </a:r>
            <a:r>
              <a:rPr lang="en-US" dirty="0" smtClean="0"/>
              <a:t> </a:t>
            </a:r>
            <a:r>
              <a:rPr lang="en-US" dirty="0" err="1" smtClean="0"/>
              <a:t>da</a:t>
            </a:r>
            <a:r>
              <a:rPr lang="en-US" dirty="0" smtClean="0"/>
              <a:t> </a:t>
            </a:r>
            <a:r>
              <a:rPr lang="en-US" dirty="0" err="1" smtClean="0"/>
              <a:t>dostavi</a:t>
            </a:r>
            <a:r>
              <a:rPr lang="en-US" dirty="0" smtClean="0"/>
              <a:t> </a:t>
            </a:r>
            <a:r>
              <a:rPr lang="en-US" dirty="0" err="1" smtClean="0"/>
              <a:t>mišljenje</a:t>
            </a:r>
            <a:r>
              <a:rPr lang="en-US" dirty="0" smtClean="0"/>
              <a:t> u </a:t>
            </a:r>
            <a:r>
              <a:rPr lang="en-US" dirty="0" err="1" smtClean="0"/>
              <a:t>roku</a:t>
            </a:r>
            <a:r>
              <a:rPr lang="en-US" dirty="0" smtClean="0"/>
              <a:t> </a:t>
            </a:r>
            <a:r>
              <a:rPr lang="en-US" dirty="0" err="1" smtClean="0"/>
              <a:t>od</a:t>
            </a:r>
            <a:r>
              <a:rPr lang="en-US" dirty="0" smtClean="0"/>
              <a:t> pet </a:t>
            </a:r>
            <a:r>
              <a:rPr lang="en-US" dirty="0" err="1" smtClean="0"/>
              <a:t>radnih</a:t>
            </a:r>
            <a:r>
              <a:rPr lang="en-US" dirty="0" smtClean="0"/>
              <a:t> </a:t>
            </a:r>
            <a:r>
              <a:rPr lang="en-US" dirty="0" err="1" smtClean="0"/>
              <a:t>dana</a:t>
            </a:r>
            <a:r>
              <a:rPr lang="en-US" dirty="0" smtClean="0"/>
              <a:t> </a:t>
            </a:r>
            <a:r>
              <a:rPr lang="en-US" dirty="0" err="1" smtClean="0"/>
              <a:t>od</a:t>
            </a:r>
            <a:r>
              <a:rPr lang="en-US" dirty="0" smtClean="0"/>
              <a:t> </a:t>
            </a:r>
            <a:r>
              <a:rPr lang="en-US" dirty="0" err="1" smtClean="0"/>
              <a:t>dana</a:t>
            </a:r>
            <a:r>
              <a:rPr lang="en-US" dirty="0" smtClean="0"/>
              <a:t> </a:t>
            </a:r>
            <a:r>
              <a:rPr lang="en-US" dirty="0" err="1" smtClean="0"/>
              <a:t>dostavljanja</a:t>
            </a:r>
            <a:r>
              <a:rPr lang="en-US" dirty="0" smtClean="0"/>
              <a:t> </a:t>
            </a:r>
            <a:r>
              <a:rPr lang="en-US" dirty="0" err="1" smtClean="0"/>
              <a:t>upozorenja</a:t>
            </a:r>
            <a:r>
              <a:rPr lang="en-US" dirty="0" smtClean="0"/>
              <a:t>.</a:t>
            </a:r>
          </a:p>
          <a:p>
            <a:r>
              <a:rPr lang="en-US" dirty="0" err="1" smtClean="0"/>
              <a:t>Mišljenje</a:t>
            </a:r>
            <a:r>
              <a:rPr lang="en-US" dirty="0" smtClean="0"/>
              <a:t> </a:t>
            </a:r>
            <a:r>
              <a:rPr lang="en-US" dirty="0" err="1" smtClean="0"/>
              <a:t>sindikata</a:t>
            </a:r>
            <a:r>
              <a:rPr lang="en-US" dirty="0" smtClean="0"/>
              <a:t> ne </a:t>
            </a:r>
            <a:r>
              <a:rPr lang="en-US" dirty="0" err="1" smtClean="0"/>
              <a:t>obavezuje</a:t>
            </a:r>
            <a:r>
              <a:rPr lang="en-US" dirty="0" smtClean="0"/>
              <a:t> </a:t>
            </a:r>
            <a:r>
              <a:rPr lang="en-US" dirty="0" err="1" smtClean="0"/>
              <a:t>poslodavca</a:t>
            </a:r>
            <a:r>
              <a:rPr lang="en-US" dirty="0" smtClean="0"/>
              <a:t>.</a:t>
            </a:r>
          </a:p>
          <a:p>
            <a:r>
              <a:rPr lang="en-US" dirty="0" err="1" smtClean="0"/>
              <a:t>Ako</a:t>
            </a:r>
            <a:r>
              <a:rPr lang="en-US" dirty="0" smtClean="0"/>
              <a:t> </a:t>
            </a:r>
            <a:r>
              <a:rPr lang="en-US" dirty="0" err="1" smtClean="0"/>
              <a:t>kod</a:t>
            </a:r>
            <a:r>
              <a:rPr lang="en-US" dirty="0" smtClean="0"/>
              <a:t> </a:t>
            </a:r>
            <a:r>
              <a:rPr lang="en-US" dirty="0" err="1" smtClean="0"/>
              <a:t>poslodavca</a:t>
            </a:r>
            <a:r>
              <a:rPr lang="en-US" dirty="0" smtClean="0"/>
              <a:t> ne </a:t>
            </a:r>
            <a:r>
              <a:rPr lang="en-US" dirty="0" err="1" smtClean="0"/>
              <a:t>postoji</a:t>
            </a:r>
            <a:r>
              <a:rPr lang="en-US" dirty="0" smtClean="0"/>
              <a:t> </a:t>
            </a:r>
            <a:r>
              <a:rPr lang="en-US" dirty="0" err="1" smtClean="0"/>
              <a:t>organizovan</a:t>
            </a:r>
            <a:r>
              <a:rPr lang="en-US" dirty="0" smtClean="0"/>
              <a:t> </a:t>
            </a:r>
            <a:r>
              <a:rPr lang="en-US" dirty="0" err="1" smtClean="0"/>
              <a:t>sindikat</a:t>
            </a:r>
            <a:r>
              <a:rPr lang="en-US" dirty="0" smtClean="0"/>
              <a:t> </a:t>
            </a:r>
            <a:r>
              <a:rPr lang="en-US" dirty="0" err="1" smtClean="0"/>
              <a:t>ili</a:t>
            </a:r>
            <a:r>
              <a:rPr lang="en-US" dirty="0" smtClean="0"/>
              <a:t> </a:t>
            </a:r>
            <a:r>
              <a:rPr lang="en-US" dirty="0" err="1" smtClean="0"/>
              <a:t>ako</a:t>
            </a:r>
            <a:r>
              <a:rPr lang="en-US" dirty="0" smtClean="0"/>
              <a:t> </a:t>
            </a:r>
            <a:r>
              <a:rPr lang="en-US" dirty="0" err="1" smtClean="0"/>
              <a:t>zaposleni</a:t>
            </a:r>
            <a:r>
              <a:rPr lang="en-US" dirty="0" smtClean="0"/>
              <a:t> </a:t>
            </a:r>
            <a:r>
              <a:rPr lang="en-US" dirty="0" err="1" smtClean="0"/>
              <a:t>kome</a:t>
            </a:r>
            <a:r>
              <a:rPr lang="en-US" dirty="0" smtClean="0"/>
              <a:t> se </a:t>
            </a:r>
            <a:r>
              <a:rPr lang="en-US" dirty="0" err="1" smtClean="0"/>
              <a:t>daje</a:t>
            </a:r>
            <a:r>
              <a:rPr lang="en-US" dirty="0" smtClean="0"/>
              <a:t> </a:t>
            </a:r>
            <a:r>
              <a:rPr lang="en-US" dirty="0" err="1" smtClean="0"/>
              <a:t>otkaz</a:t>
            </a:r>
            <a:r>
              <a:rPr lang="en-US" dirty="0" smtClean="0"/>
              <a:t> </a:t>
            </a:r>
            <a:r>
              <a:rPr lang="en-US" dirty="0" err="1" smtClean="0"/>
              <a:t>nije</a:t>
            </a:r>
            <a:r>
              <a:rPr lang="en-US" dirty="0" smtClean="0"/>
              <a:t> </a:t>
            </a:r>
            <a:r>
              <a:rPr lang="en-US" dirty="0" err="1" smtClean="0"/>
              <a:t>član</a:t>
            </a:r>
            <a:r>
              <a:rPr lang="en-US" dirty="0" smtClean="0"/>
              <a:t> </a:t>
            </a:r>
            <a:r>
              <a:rPr lang="en-US" dirty="0" err="1" smtClean="0"/>
              <a:t>ni</a:t>
            </a:r>
            <a:r>
              <a:rPr lang="en-US" dirty="0" smtClean="0"/>
              <a:t> </a:t>
            </a:r>
            <a:r>
              <a:rPr lang="en-US" dirty="0" err="1" smtClean="0"/>
              <a:t>jednog</a:t>
            </a:r>
            <a:r>
              <a:rPr lang="en-US" dirty="0" smtClean="0"/>
              <a:t> </a:t>
            </a:r>
            <a:r>
              <a:rPr lang="en-US" dirty="0" err="1" smtClean="0"/>
              <a:t>sindikata</a:t>
            </a:r>
            <a:r>
              <a:rPr lang="en-US" dirty="0" smtClean="0"/>
              <a:t>, </a:t>
            </a:r>
            <a:r>
              <a:rPr lang="en-US" dirty="0" err="1" smtClean="0"/>
              <a:t>poslodavac</a:t>
            </a:r>
            <a:r>
              <a:rPr lang="en-US" dirty="0" smtClean="0"/>
              <a:t> je </a:t>
            </a:r>
            <a:r>
              <a:rPr lang="en-US" dirty="0" err="1" smtClean="0"/>
              <a:t>dužan</a:t>
            </a:r>
            <a:r>
              <a:rPr lang="en-US" dirty="0" smtClean="0"/>
              <a:t> </a:t>
            </a:r>
            <a:r>
              <a:rPr lang="en-US" dirty="0" err="1" smtClean="0"/>
              <a:t>da</a:t>
            </a:r>
            <a:r>
              <a:rPr lang="en-US" dirty="0" smtClean="0"/>
              <a:t> </a:t>
            </a:r>
            <a:r>
              <a:rPr lang="en-US" dirty="0" err="1" smtClean="0"/>
              <a:t>mišljenje</a:t>
            </a:r>
            <a:r>
              <a:rPr lang="en-US" dirty="0" smtClean="0"/>
              <a:t> </a:t>
            </a:r>
            <a:r>
              <a:rPr lang="en-US" dirty="0" err="1" smtClean="0"/>
              <a:t>zatraži</a:t>
            </a:r>
            <a:r>
              <a:rPr lang="en-US" dirty="0" smtClean="0"/>
              <a:t> </a:t>
            </a:r>
            <a:r>
              <a:rPr lang="en-US" dirty="0" err="1" smtClean="0"/>
              <a:t>od</a:t>
            </a:r>
            <a:r>
              <a:rPr lang="en-US" dirty="0" smtClean="0"/>
              <a:t> </a:t>
            </a:r>
            <a:r>
              <a:rPr lang="en-US" dirty="0" err="1" smtClean="0"/>
              <a:t>predstavnika</a:t>
            </a:r>
            <a:r>
              <a:rPr lang="en-US" dirty="0" smtClean="0"/>
              <a:t> </a:t>
            </a:r>
            <a:r>
              <a:rPr lang="en-US" dirty="0" err="1" smtClean="0"/>
              <a:t>koga</a:t>
            </a:r>
            <a:r>
              <a:rPr lang="en-US" dirty="0" smtClean="0"/>
              <a:t> </a:t>
            </a:r>
            <a:r>
              <a:rPr lang="en-US" dirty="0" err="1" smtClean="0"/>
              <a:t>odrede</a:t>
            </a:r>
            <a:r>
              <a:rPr lang="en-US" dirty="0" smtClean="0"/>
              <a:t> </a:t>
            </a:r>
            <a:r>
              <a:rPr lang="en-US" dirty="0" err="1" smtClean="0"/>
              <a:t>zaposleni</a:t>
            </a:r>
            <a:r>
              <a:rPr lang="en-US" dirty="0" smtClean="0"/>
              <a:t>.</a:t>
            </a:r>
          </a:p>
          <a:p>
            <a:endParaRPr lang="en-US" dirty="0"/>
          </a:p>
        </p:txBody>
      </p:sp>
      <p:sp>
        <p:nvSpPr>
          <p:cNvPr id="3" name="Title 2"/>
          <p:cNvSpPr>
            <a:spLocks noGrp="1"/>
          </p:cNvSpPr>
          <p:nvPr>
            <p:ph type="title"/>
          </p:nvPr>
        </p:nvSpPr>
        <p:spPr/>
        <p:txBody>
          <a:bodyPr>
            <a:normAutofit fontScale="90000"/>
          </a:bodyPr>
          <a:lstStyle/>
          <a:p>
            <a:r>
              <a:rPr lang="sr-Cyrl-CS" dirty="0" smtClean="0"/>
              <a:t>Otkaz ugovora o radu kao disciplinska kazna</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vi-VN" dirty="0" smtClean="0"/>
              <a:t>Poslodavac je dužan da pre otkaza ugovora o radu pismeno upozori zaposlenog, ako je osnov za otkaz propisan u članu 179. tač. 1) do 6) Zakona. </a:t>
            </a:r>
          </a:p>
          <a:p>
            <a:r>
              <a:rPr lang="vi-VN" dirty="0" smtClean="0"/>
              <a:t>Poslodavac nije dužan da upozori zaposlenog, pre otkaza ugovora o radu - ako otkazuje ugovor o radu po ostalim osnovama iz člana 179. Zakona, a ti slučajevi su ako: </a:t>
            </a:r>
          </a:p>
          <a:p>
            <a:r>
              <a:rPr lang="vi-VN" dirty="0" smtClean="0"/>
              <a:t>• zaposleni odbije zaključenje aneksa ugovora o radu u smislu člana 171. stav 1. tač. 1) do 4) Zakona; </a:t>
            </a:r>
          </a:p>
          <a:p>
            <a:r>
              <a:rPr lang="vi-VN" dirty="0" smtClean="0"/>
              <a:t>• zaposleni odbije zaključenje aneksa ugovora o radu u vezi sa članom 33. stav 1. tačka 10) Zakona i </a:t>
            </a:r>
          </a:p>
          <a:p>
            <a:r>
              <a:rPr lang="vi-VN" dirty="0" smtClean="0"/>
              <a:t>• usled tehnoloških, ekonomskih ili organizacionih promena prestane potreba za obavljanjem određenog posla ili dođe do smanjenja obima posla. </a:t>
            </a:r>
          </a:p>
          <a:p>
            <a:endParaRPr lang="en-US" dirty="0"/>
          </a:p>
        </p:txBody>
      </p:sp>
      <p:sp>
        <p:nvSpPr>
          <p:cNvPr id="3" name="Title 2"/>
          <p:cNvSpPr>
            <a:spLocks noGrp="1"/>
          </p:cNvSpPr>
          <p:nvPr>
            <p:ph type="title"/>
          </p:nvPr>
        </p:nvSpPr>
        <p:spPr/>
        <p:txBody>
          <a:bodyPr>
            <a:normAutofit fontScale="90000"/>
          </a:bodyPr>
          <a:lstStyle/>
          <a:p>
            <a:r>
              <a:rPr lang="sr-Cyrl-CS" dirty="0" smtClean="0"/>
              <a:t>Otkaz ugovora o radu kao disciplinska kazna</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vi-VN" b="1" dirty="0" smtClean="0"/>
              <a:t>Ako je poslodavac, na osnovu uvida u rad zaposlenog (obavljenih poslova u određenom periodu), utvrdio da zaposleni ne ostvaruje rezultate rada ili nema potrebne sposobnosti, može da mu otkaže ugovor o radu.</a:t>
            </a:r>
          </a:p>
          <a:p>
            <a:r>
              <a:rPr lang="vi-VN" dirty="0" smtClean="0"/>
              <a:t>Poslodavac nije dužan naknadno da vodi poseban postupak za utvrđivanje nesposobnosti zaposlenog (ne propisuje se formiranje komisije, niti period za koji se prati rad i sposobnost zaposlenog). Zakonom je ocena rada i sposobnosti isključivo prepuštena poslodavcu, ali poslodavac mora, na pouzdan način i objektivno, da utvrdi činjenice na osnovu kojih može u eventualnom sudskom postupku da dokaže da zaposleni ne ostvaruje rezultate, odnosno da nema znanje i sposobnosti da obavlja određene poslove.</a:t>
            </a:r>
          </a:p>
          <a:p>
            <a:r>
              <a:rPr lang="vi-VN" dirty="0" smtClean="0"/>
              <a:t>U obrazloženju rešenja o otkazu ugovora o radu, poslodavac je dužan da navede na osnovu čega je utvrdio da zaposleni ne ostvaruje rezultate rada, odnosno da nema potrebne sposobnosti.</a:t>
            </a:r>
          </a:p>
          <a:p>
            <a:endParaRPr lang="en-US" dirty="0"/>
          </a:p>
        </p:txBody>
      </p:sp>
      <p:sp>
        <p:nvSpPr>
          <p:cNvPr id="3" name="Title 2"/>
          <p:cNvSpPr>
            <a:spLocks noGrp="1"/>
          </p:cNvSpPr>
          <p:nvPr>
            <p:ph type="title"/>
          </p:nvPr>
        </p:nvSpPr>
        <p:spPr/>
        <p:txBody>
          <a:bodyPr>
            <a:normAutofit fontScale="90000"/>
          </a:bodyPr>
          <a:lstStyle/>
          <a:p>
            <a:r>
              <a:rPr lang="en-US" dirty="0" err="1" smtClean="0"/>
              <a:t>Otkaz</a:t>
            </a:r>
            <a:r>
              <a:rPr lang="en-US" dirty="0" smtClean="0"/>
              <a:t> </a:t>
            </a:r>
            <a:r>
              <a:rPr lang="en-US" dirty="0" err="1" smtClean="0"/>
              <a:t>zbog</a:t>
            </a:r>
            <a:r>
              <a:rPr lang="en-US" dirty="0" smtClean="0"/>
              <a:t> </a:t>
            </a:r>
            <a:r>
              <a:rPr lang="en-US" dirty="0" err="1" smtClean="0"/>
              <a:t>neostvarivanja</a:t>
            </a:r>
            <a:r>
              <a:rPr lang="en-US" dirty="0" smtClean="0"/>
              <a:t> </a:t>
            </a:r>
            <a:r>
              <a:rPr lang="en-US" dirty="0" err="1" smtClean="0"/>
              <a:t>rezultata</a:t>
            </a:r>
            <a:r>
              <a:rPr lang="en-US" dirty="0" smtClean="0"/>
              <a:t>, </a:t>
            </a:r>
            <a:r>
              <a:rPr lang="sr-Latn-CS" dirty="0" smtClean="0"/>
              <a:t>tj. </a:t>
            </a:r>
            <a:r>
              <a:rPr lang="en-US" dirty="0" err="1" smtClean="0"/>
              <a:t>neposedovanja</a:t>
            </a:r>
            <a:r>
              <a:rPr lang="en-US" dirty="0" smtClean="0"/>
              <a:t> </a:t>
            </a:r>
            <a:r>
              <a:rPr lang="en-US" dirty="0" err="1" smtClean="0"/>
              <a:t>potrebnih</a:t>
            </a:r>
            <a:r>
              <a:rPr lang="en-US" dirty="0" smtClean="0"/>
              <a:t> </a:t>
            </a:r>
            <a:r>
              <a:rPr lang="en-US" dirty="0" err="1" smtClean="0"/>
              <a:t>znanja</a:t>
            </a:r>
            <a:r>
              <a:rPr lang="en-US" dirty="0" smtClean="0"/>
              <a:t> </a:t>
            </a:r>
            <a:r>
              <a:rPr lang="en-US" dirty="0" err="1" smtClean="0"/>
              <a:t>i</a:t>
            </a:r>
            <a:r>
              <a:rPr lang="en-US" dirty="0" smtClean="0"/>
              <a:t> </a:t>
            </a:r>
            <a:r>
              <a:rPr lang="en-US" dirty="0" err="1" smtClean="0"/>
              <a:t>sposobnosti</a:t>
            </a:r>
            <a:r>
              <a:rPr lang="en-US" dirty="0" smtClean="0"/>
              <a:t> </a:t>
            </a:r>
            <a:r>
              <a:rPr lang="sr-Latn-CS" dirty="0" smtClean="0"/>
              <a:t/>
            </a:r>
            <a:br>
              <a:rPr lang="sr-Latn-CS" dirty="0" smtClean="0"/>
            </a:b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vi-VN" dirty="0" smtClean="0"/>
              <a:t>Po isteku roka iz upozorenja koje je dostavljeno zaposlenom i sindikatu, poslodavac, odnosno drugi zaposleni koga on ovlasti, </a:t>
            </a:r>
            <a:r>
              <a:rPr lang="vi-VN" b="1" dirty="0" smtClean="0"/>
              <a:t>donosi rešenje zaposlenom o otkazu ugovora o radu zbog neostvarivanja rezultata rada, odnosno neposedovanja potrebnih znanja i sposobnosti zaposlenog.</a:t>
            </a:r>
            <a:endParaRPr lang="vi-VN" dirty="0" smtClean="0"/>
          </a:p>
          <a:p>
            <a:r>
              <a:rPr lang="vi-VN" b="1" dirty="0" smtClean="0"/>
              <a:t>Rešenje o otkazu ugovora o radu</a:t>
            </a:r>
            <a:r>
              <a:rPr lang="vi-VN" dirty="0" smtClean="0"/>
              <a:t>, pored pravnog osnova i dispozitiva, </a:t>
            </a:r>
            <a:r>
              <a:rPr lang="vi-VN" b="1" dirty="0" smtClean="0"/>
              <a:t>obavezno sadrži obrazloženje u kome se navode i opravdani razlozi za otkaz ugovora o radu, što u ovom slučaju predstavlja navođenje odgovarajućih činjenica na osnovu kojih je utvrđeno da zaposleni ne ostvaruje rezultate rada, odnosno nema odgovarajuću sposobnost za rad na konkretnim poslovima.Rešenje obavezno sadrži i pouku o pravnom leku</a:t>
            </a:r>
            <a:r>
              <a:rPr lang="vi-VN" dirty="0" smtClean="0"/>
              <a:t>, odnosno da zaposleni može u roku od 90 dana od dana dostavljanja rešenja o otkazu da pokrene radni spor pred nadležnim sudom, i upućivanje da se u roku od 30 dana od dana prestanka radnog odnosa prijavi Nacionalnoj službi za zapošljavanje radi ostvarivanja prava za slučaj nezaposlenosti.</a:t>
            </a:r>
          </a:p>
          <a:p>
            <a:endParaRPr lang="en-US" dirty="0"/>
          </a:p>
        </p:txBody>
      </p:sp>
      <p:sp>
        <p:nvSpPr>
          <p:cNvPr id="3" name="Title 2"/>
          <p:cNvSpPr>
            <a:spLocks noGrp="1"/>
          </p:cNvSpPr>
          <p:nvPr>
            <p:ph type="title"/>
          </p:nvPr>
        </p:nvSpPr>
        <p:spPr/>
        <p:txBody>
          <a:bodyPr>
            <a:normAutofit fontScale="90000"/>
          </a:bodyPr>
          <a:lstStyle/>
          <a:p>
            <a:r>
              <a:rPr lang="en-US" dirty="0" err="1" smtClean="0"/>
              <a:t>Donošenje</a:t>
            </a:r>
            <a:r>
              <a:rPr lang="en-US" dirty="0" smtClean="0"/>
              <a:t> </a:t>
            </a:r>
            <a:r>
              <a:rPr lang="en-US" dirty="0" err="1" smtClean="0"/>
              <a:t>rešenja</a:t>
            </a:r>
            <a:r>
              <a:rPr lang="en-US" dirty="0" smtClean="0"/>
              <a:t> o </a:t>
            </a:r>
            <a:r>
              <a:rPr lang="en-US" dirty="0" err="1" smtClean="0"/>
              <a:t>otkazu</a:t>
            </a:r>
            <a:r>
              <a:rPr lang="en-US" dirty="0" smtClean="0"/>
              <a:t> </a:t>
            </a:r>
            <a:r>
              <a:rPr lang="en-US" dirty="0" err="1" smtClean="0"/>
              <a:t>i</a:t>
            </a:r>
            <a:r>
              <a:rPr lang="en-US" dirty="0" smtClean="0"/>
              <a:t> </a:t>
            </a:r>
            <a:r>
              <a:rPr lang="en-US" dirty="0" err="1" smtClean="0"/>
              <a:t>sadržina</a:t>
            </a:r>
            <a:r>
              <a:rPr lang="en-US" dirty="0" smtClean="0"/>
              <a:t> </a:t>
            </a:r>
            <a:r>
              <a:rPr lang="en-US" dirty="0" err="1" smtClean="0"/>
              <a:t>rešenja</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vi-VN" dirty="0" smtClean="0"/>
              <a:t>Opomena je obična </a:t>
            </a:r>
            <a:r>
              <a:rPr lang="vi-VN" b="1" dirty="0" smtClean="0"/>
              <a:t>komunikacija</a:t>
            </a:r>
            <a:r>
              <a:rPr lang="vi-VN" dirty="0" smtClean="0"/>
              <a:t> o načinu ponašanja radnika, uz upozorenje na određeni njegov čin ili propust, uz poziv da se savesnije i brižljivije ponaša u ispunjavanju svojih radnih dužnosti kako ne bi ponovo napravio takvu grešku.</a:t>
            </a:r>
          </a:p>
          <a:p>
            <a:r>
              <a:rPr lang="vi-VN" dirty="0" smtClean="0"/>
              <a:t>Ukor je oblik </a:t>
            </a:r>
            <a:r>
              <a:rPr lang="vi-VN" b="1" dirty="0" smtClean="0"/>
              <a:t>neodobravanja</a:t>
            </a:r>
            <a:r>
              <a:rPr lang="vi-VN" dirty="0" smtClean="0"/>
              <a:t> (prekora, osude, kuđenja) radnika zbog njegovog neurednog držanja, ponašanje radnika, koji se ne mogu opravdati.</a:t>
            </a:r>
          </a:p>
          <a:p>
            <a:endParaRPr lang="en-US" dirty="0"/>
          </a:p>
        </p:txBody>
      </p:sp>
      <p:sp>
        <p:nvSpPr>
          <p:cNvPr id="2" name="Title 1"/>
          <p:cNvSpPr>
            <a:spLocks noGrp="1"/>
          </p:cNvSpPr>
          <p:nvPr>
            <p:ph type="title"/>
          </p:nvPr>
        </p:nvSpPr>
        <p:spPr/>
        <p:txBody>
          <a:bodyPr/>
          <a:lstStyle/>
          <a:p>
            <a:r>
              <a:rPr lang="sr-Cyrl-CS" dirty="0"/>
              <a:t>Vrste disciplinskih sankcija</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vi-VN" dirty="0" smtClean="0"/>
              <a:t>Otkazni rok</a:t>
            </a:r>
          </a:p>
          <a:p>
            <a:r>
              <a:rPr lang="vi-VN" dirty="0" smtClean="0"/>
              <a:t>Dužina otkaznog roka propisana je Zakonom, u zavisnosti od ukupnog staža osiguranja.</a:t>
            </a:r>
          </a:p>
          <a:p>
            <a:r>
              <a:rPr lang="vi-VN" dirty="0" smtClean="0"/>
              <a:t>Otkazni rok počinje da teče narednog dana od dana dostavljanja rešenja o otkazu ugovora o radu.</a:t>
            </a:r>
          </a:p>
          <a:p>
            <a:r>
              <a:rPr lang="vi-VN" dirty="0" smtClean="0"/>
              <a:t>Prestanak radnog odnosa pre isteka otkaznog roka</a:t>
            </a:r>
          </a:p>
          <a:p>
            <a:r>
              <a:rPr lang="vi-VN" dirty="0" smtClean="0"/>
              <a:t>Zaposleni i direktor, odnosno drugi ovlašćeni zaposleni, mogu da se sporazumeju da zaposlenom prestane radni odnos pre isteka otkaznog roka. Sporazum mora da se sačini u pismenom obliku. Ukoliko se takav sporazum postigne za vreme za koje zaposleni ima pravo na otkazni rok, pripada mu naknada zarade. Visina naknade zarade utvrđuje se opštim aktom ili ugovorom o radu. Naknada zarade može da se utvrdi u visini osnovne zarade ili u drugom određenom iznosu ili procentu od te zarade.</a:t>
            </a:r>
          </a:p>
          <a:p>
            <a:endParaRPr lang="en-US" dirty="0"/>
          </a:p>
        </p:txBody>
      </p:sp>
      <p:sp>
        <p:nvSpPr>
          <p:cNvPr id="3" name="Title 2"/>
          <p:cNvSpPr>
            <a:spLocks noGrp="1"/>
          </p:cNvSpPr>
          <p:nvPr>
            <p:ph type="title"/>
          </p:nvPr>
        </p:nvSpPr>
        <p:spPr/>
        <p:txBody>
          <a:bodyPr>
            <a:normAutofit fontScale="90000"/>
          </a:bodyPr>
          <a:lstStyle/>
          <a:p>
            <a:r>
              <a:rPr lang="sr-Cyrl-CS" dirty="0" smtClean="0"/>
              <a:t>Otkaz ugovora o radu kao disciplinska kazna</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err="1" smtClean="0"/>
              <a:t>Slučajevi</a:t>
            </a:r>
            <a:r>
              <a:rPr lang="en-US" dirty="0" smtClean="0"/>
              <a:t> u </a:t>
            </a:r>
            <a:r>
              <a:rPr lang="en-US" dirty="0" err="1" smtClean="0"/>
              <a:t>kojima</a:t>
            </a:r>
            <a:r>
              <a:rPr lang="en-US" dirty="0" smtClean="0"/>
              <a:t> se </a:t>
            </a:r>
            <a:r>
              <a:rPr lang="en-US" dirty="0" err="1" smtClean="0"/>
              <a:t>zaustavlja</a:t>
            </a:r>
            <a:r>
              <a:rPr lang="en-US" dirty="0" smtClean="0"/>
              <a:t> </a:t>
            </a:r>
            <a:r>
              <a:rPr lang="en-US" dirty="0" err="1" smtClean="0"/>
              <a:t>otkazni</a:t>
            </a:r>
            <a:r>
              <a:rPr lang="en-US" dirty="0" smtClean="0"/>
              <a:t> </a:t>
            </a:r>
            <a:r>
              <a:rPr lang="en-US" dirty="0" err="1" smtClean="0"/>
              <a:t>rok</a:t>
            </a:r>
            <a:endParaRPr lang="en-US" dirty="0" smtClean="0"/>
          </a:p>
          <a:p>
            <a:r>
              <a:rPr lang="en-US" dirty="0" err="1" smtClean="0"/>
              <a:t>Zaposleni</a:t>
            </a:r>
            <a:r>
              <a:rPr lang="en-US" dirty="0" smtClean="0"/>
              <a:t> </a:t>
            </a:r>
            <a:r>
              <a:rPr lang="en-US" dirty="0" err="1" smtClean="0"/>
              <a:t>ima</a:t>
            </a:r>
            <a:r>
              <a:rPr lang="en-US" dirty="0" smtClean="0"/>
              <a:t> </a:t>
            </a:r>
            <a:r>
              <a:rPr lang="en-US" dirty="0" err="1" smtClean="0"/>
              <a:t>pravo</a:t>
            </a:r>
            <a:r>
              <a:rPr lang="en-US" dirty="0" smtClean="0"/>
              <a:t> </a:t>
            </a:r>
            <a:r>
              <a:rPr lang="en-US" dirty="0" err="1" smtClean="0"/>
              <a:t>da</a:t>
            </a:r>
            <a:r>
              <a:rPr lang="en-US" dirty="0" smtClean="0"/>
              <a:t> </a:t>
            </a:r>
            <a:r>
              <a:rPr lang="en-US" dirty="0" err="1" smtClean="0"/>
              <a:t>zahteva</a:t>
            </a:r>
            <a:r>
              <a:rPr lang="en-US" dirty="0" smtClean="0"/>
              <a:t> </a:t>
            </a:r>
            <a:r>
              <a:rPr lang="en-US" dirty="0" err="1" smtClean="0"/>
              <a:t>da</a:t>
            </a:r>
            <a:r>
              <a:rPr lang="en-US" dirty="0" smtClean="0"/>
              <a:t> mu se </a:t>
            </a:r>
            <a:r>
              <a:rPr lang="en-US" dirty="0" err="1" smtClean="0"/>
              <a:t>otkazni</a:t>
            </a:r>
            <a:r>
              <a:rPr lang="en-US" dirty="0" smtClean="0"/>
              <a:t> </a:t>
            </a:r>
            <a:r>
              <a:rPr lang="en-US" dirty="0" err="1" smtClean="0"/>
              <a:t>rok</a:t>
            </a:r>
            <a:r>
              <a:rPr lang="en-US" dirty="0" smtClean="0"/>
              <a:t> </a:t>
            </a:r>
            <a:r>
              <a:rPr lang="en-US" dirty="0" err="1" smtClean="0"/>
              <a:t>zaustavi</a:t>
            </a:r>
            <a:r>
              <a:rPr lang="en-US" dirty="0" smtClean="0"/>
              <a:t> </a:t>
            </a:r>
            <a:r>
              <a:rPr lang="en-US" dirty="0" err="1" smtClean="0"/>
              <a:t>za</a:t>
            </a:r>
            <a:r>
              <a:rPr lang="en-US" dirty="0" smtClean="0"/>
              <a:t> </a:t>
            </a:r>
            <a:r>
              <a:rPr lang="en-US" dirty="0" err="1" smtClean="0"/>
              <a:t>vreme</a:t>
            </a:r>
            <a:r>
              <a:rPr lang="en-US" dirty="0" smtClean="0"/>
              <a:t>:</a:t>
            </a:r>
          </a:p>
          <a:p>
            <a:r>
              <a:rPr lang="en-US" dirty="0" smtClean="0"/>
              <a:t>• </a:t>
            </a:r>
            <a:r>
              <a:rPr lang="en-US" dirty="0" err="1" smtClean="0"/>
              <a:t>vojne</a:t>
            </a:r>
            <a:r>
              <a:rPr lang="en-US" dirty="0" smtClean="0"/>
              <a:t> </a:t>
            </a:r>
            <a:r>
              <a:rPr lang="en-US" dirty="0" err="1" smtClean="0"/>
              <a:t>vežbe</a:t>
            </a:r>
            <a:r>
              <a:rPr lang="en-US" dirty="0" smtClean="0"/>
              <a:t>;</a:t>
            </a:r>
          </a:p>
          <a:p>
            <a:r>
              <a:rPr lang="en-US" dirty="0" smtClean="0"/>
              <a:t>• </a:t>
            </a:r>
            <a:r>
              <a:rPr lang="en-US" dirty="0" err="1" smtClean="0"/>
              <a:t>dosluženja</a:t>
            </a:r>
            <a:r>
              <a:rPr lang="en-US" dirty="0" smtClean="0"/>
              <a:t> </a:t>
            </a:r>
            <a:r>
              <a:rPr lang="en-US" dirty="0" err="1" smtClean="0"/>
              <a:t>vojnog</a:t>
            </a:r>
            <a:r>
              <a:rPr lang="en-US" dirty="0" smtClean="0"/>
              <a:t> </a:t>
            </a:r>
            <a:r>
              <a:rPr lang="en-US" dirty="0" err="1" smtClean="0"/>
              <a:t>roka</a:t>
            </a:r>
            <a:r>
              <a:rPr lang="en-US" dirty="0" smtClean="0"/>
              <a:t>;</a:t>
            </a:r>
          </a:p>
          <a:p>
            <a:r>
              <a:rPr lang="en-US" dirty="0" smtClean="0"/>
              <a:t>• </a:t>
            </a:r>
            <a:r>
              <a:rPr lang="en-US" dirty="0" err="1" smtClean="0"/>
              <a:t>privremene</a:t>
            </a:r>
            <a:r>
              <a:rPr lang="en-US" dirty="0" smtClean="0"/>
              <a:t> </a:t>
            </a:r>
            <a:r>
              <a:rPr lang="en-US" dirty="0" err="1" smtClean="0"/>
              <a:t>sprečenosti</a:t>
            </a:r>
            <a:r>
              <a:rPr lang="en-US" dirty="0" smtClean="0"/>
              <a:t> </a:t>
            </a:r>
            <a:r>
              <a:rPr lang="en-US" dirty="0" err="1" smtClean="0"/>
              <a:t>za</a:t>
            </a:r>
            <a:r>
              <a:rPr lang="en-US" dirty="0" smtClean="0"/>
              <a:t> </a:t>
            </a:r>
            <a:r>
              <a:rPr lang="en-US" dirty="0" err="1" smtClean="0"/>
              <a:t>rad</a:t>
            </a:r>
            <a:r>
              <a:rPr lang="en-US" dirty="0" smtClean="0"/>
              <a:t> u </a:t>
            </a:r>
            <a:r>
              <a:rPr lang="en-US" dirty="0" err="1" smtClean="0"/>
              <a:t>toku</a:t>
            </a:r>
            <a:r>
              <a:rPr lang="en-US" dirty="0" smtClean="0"/>
              <a:t> </a:t>
            </a:r>
            <a:r>
              <a:rPr lang="en-US" dirty="0" err="1" smtClean="0"/>
              <a:t>vremena</a:t>
            </a:r>
            <a:r>
              <a:rPr lang="en-US" dirty="0" smtClean="0"/>
              <a:t> </a:t>
            </a:r>
            <a:r>
              <a:rPr lang="en-US" dirty="0" err="1" smtClean="0"/>
              <a:t>za</a:t>
            </a:r>
            <a:r>
              <a:rPr lang="en-US" dirty="0" smtClean="0"/>
              <a:t> </a:t>
            </a:r>
            <a:r>
              <a:rPr lang="en-US" dirty="0" err="1" smtClean="0"/>
              <a:t>koje</a:t>
            </a:r>
            <a:r>
              <a:rPr lang="en-US" dirty="0" smtClean="0"/>
              <a:t> je </a:t>
            </a:r>
            <a:r>
              <a:rPr lang="en-US" dirty="0" err="1" smtClean="0"/>
              <a:t>dužan</a:t>
            </a:r>
            <a:r>
              <a:rPr lang="en-US" dirty="0" smtClean="0"/>
              <a:t> </a:t>
            </a:r>
            <a:r>
              <a:rPr lang="en-US" dirty="0" err="1" smtClean="0"/>
              <a:t>da</a:t>
            </a:r>
            <a:r>
              <a:rPr lang="en-US" dirty="0" smtClean="0"/>
              <a:t> </a:t>
            </a:r>
            <a:r>
              <a:rPr lang="en-US" dirty="0" err="1" smtClean="0"/>
              <a:t>ostane</a:t>
            </a:r>
            <a:r>
              <a:rPr lang="en-US" dirty="0" smtClean="0"/>
              <a:t> </a:t>
            </a:r>
            <a:r>
              <a:rPr lang="en-US" dirty="0" err="1" smtClean="0"/>
              <a:t>na</a:t>
            </a:r>
            <a:r>
              <a:rPr lang="en-US" dirty="0" smtClean="0"/>
              <a:t> </a:t>
            </a:r>
            <a:r>
              <a:rPr lang="en-US" dirty="0" err="1" smtClean="0"/>
              <a:t>radu</a:t>
            </a:r>
            <a:r>
              <a:rPr lang="en-US" dirty="0" smtClean="0"/>
              <a:t>, </a:t>
            </a:r>
            <a:r>
              <a:rPr lang="en-US" dirty="0" err="1" smtClean="0"/>
              <a:t>na</a:t>
            </a:r>
            <a:r>
              <a:rPr lang="en-US" dirty="0" smtClean="0"/>
              <a:t> </a:t>
            </a:r>
            <a:r>
              <a:rPr lang="en-US" dirty="0" err="1" smtClean="0"/>
              <a:t>njegov</a:t>
            </a:r>
            <a:r>
              <a:rPr lang="en-US" dirty="0" smtClean="0"/>
              <a:t> </a:t>
            </a:r>
            <a:r>
              <a:rPr lang="en-US" dirty="0" err="1" smtClean="0"/>
              <a:t>zahtev</a:t>
            </a:r>
            <a:r>
              <a:rPr lang="en-US" dirty="0" smtClean="0"/>
              <a:t>, u </a:t>
            </a:r>
            <a:r>
              <a:rPr lang="en-US" dirty="0" err="1" smtClean="0"/>
              <a:t>smislu</a:t>
            </a:r>
            <a:r>
              <a:rPr lang="en-US" dirty="0" smtClean="0"/>
              <a:t> </a:t>
            </a:r>
            <a:r>
              <a:rPr lang="en-US" dirty="0" err="1" smtClean="0"/>
              <a:t>propisa</a:t>
            </a:r>
            <a:r>
              <a:rPr lang="en-US" dirty="0" smtClean="0"/>
              <a:t> o </a:t>
            </a:r>
            <a:r>
              <a:rPr lang="en-US" dirty="0" err="1" smtClean="0"/>
              <a:t>zdravstvenom</a:t>
            </a:r>
            <a:r>
              <a:rPr lang="en-US" dirty="0" smtClean="0"/>
              <a:t> </a:t>
            </a:r>
            <a:r>
              <a:rPr lang="en-US" dirty="0" err="1" smtClean="0"/>
              <a:t>osiguranju</a:t>
            </a:r>
            <a:r>
              <a:rPr lang="en-US" dirty="0" smtClean="0"/>
              <a:t>.</a:t>
            </a:r>
          </a:p>
          <a:p>
            <a:r>
              <a:rPr lang="en-US" dirty="0" err="1" smtClean="0"/>
              <a:t>Otkazni</a:t>
            </a:r>
            <a:r>
              <a:rPr lang="en-US" dirty="0" smtClean="0"/>
              <a:t> </a:t>
            </a:r>
            <a:r>
              <a:rPr lang="en-US" dirty="0" err="1" smtClean="0"/>
              <a:t>rok</a:t>
            </a:r>
            <a:r>
              <a:rPr lang="en-US" dirty="0" smtClean="0"/>
              <a:t> se </a:t>
            </a:r>
            <a:r>
              <a:rPr lang="en-US" dirty="0" err="1" smtClean="0"/>
              <a:t>nastavlja</a:t>
            </a:r>
            <a:r>
              <a:rPr lang="en-US" dirty="0" smtClean="0"/>
              <a:t> </a:t>
            </a:r>
            <a:r>
              <a:rPr lang="en-US" dirty="0" err="1" smtClean="0"/>
              <a:t>po</a:t>
            </a:r>
            <a:r>
              <a:rPr lang="en-US" dirty="0" smtClean="0"/>
              <a:t> </a:t>
            </a:r>
            <a:r>
              <a:rPr lang="en-US" dirty="0" err="1" smtClean="0"/>
              <a:t>prestanku</a:t>
            </a:r>
            <a:r>
              <a:rPr lang="en-US" dirty="0" smtClean="0"/>
              <a:t> </a:t>
            </a:r>
            <a:r>
              <a:rPr lang="en-US" dirty="0" err="1" smtClean="0"/>
              <a:t>razloga</a:t>
            </a:r>
            <a:r>
              <a:rPr lang="en-US" dirty="0" smtClean="0"/>
              <a:t> </a:t>
            </a:r>
            <a:r>
              <a:rPr lang="en-US" dirty="0" err="1" smtClean="0"/>
              <a:t>zbog</a:t>
            </a:r>
            <a:r>
              <a:rPr lang="en-US" dirty="0" smtClean="0"/>
              <a:t> </a:t>
            </a:r>
            <a:r>
              <a:rPr lang="en-US" dirty="0" err="1" smtClean="0"/>
              <a:t>kojih</a:t>
            </a:r>
            <a:r>
              <a:rPr lang="en-US" dirty="0" smtClean="0"/>
              <a:t> je </a:t>
            </a:r>
            <a:r>
              <a:rPr lang="en-US" dirty="0" err="1" smtClean="0"/>
              <a:t>prestao</a:t>
            </a:r>
            <a:r>
              <a:rPr lang="en-US" dirty="0" smtClean="0"/>
              <a:t> </a:t>
            </a:r>
            <a:r>
              <a:rPr lang="en-US" dirty="0" err="1" smtClean="0"/>
              <a:t>da</a:t>
            </a:r>
            <a:r>
              <a:rPr lang="en-US" dirty="0" smtClean="0"/>
              <a:t> </a:t>
            </a:r>
            <a:r>
              <a:rPr lang="en-US" dirty="0" err="1" smtClean="0"/>
              <a:t>teče</a:t>
            </a:r>
            <a:r>
              <a:rPr lang="en-US" dirty="0" smtClean="0"/>
              <a:t>, a </a:t>
            </a:r>
            <a:r>
              <a:rPr lang="en-US" dirty="0" err="1" smtClean="0"/>
              <a:t>zaposleni</a:t>
            </a:r>
            <a:r>
              <a:rPr lang="en-US" dirty="0" smtClean="0"/>
              <a:t> </a:t>
            </a:r>
            <a:r>
              <a:rPr lang="en-US" dirty="0" err="1" smtClean="0"/>
              <a:t>ima</a:t>
            </a:r>
            <a:r>
              <a:rPr lang="en-US" dirty="0" smtClean="0"/>
              <a:t> </a:t>
            </a:r>
            <a:r>
              <a:rPr lang="en-US" dirty="0" err="1" smtClean="0"/>
              <a:t>pravo</a:t>
            </a:r>
            <a:r>
              <a:rPr lang="en-US" dirty="0" smtClean="0"/>
              <a:t> </a:t>
            </a:r>
            <a:r>
              <a:rPr lang="en-US" dirty="0" err="1" smtClean="0"/>
              <a:t>da</a:t>
            </a:r>
            <a:r>
              <a:rPr lang="en-US" dirty="0" smtClean="0"/>
              <a:t> </a:t>
            </a:r>
            <a:r>
              <a:rPr lang="en-US" dirty="0" err="1" smtClean="0"/>
              <a:t>ostane</a:t>
            </a:r>
            <a:r>
              <a:rPr lang="en-US" dirty="0" smtClean="0"/>
              <a:t> </a:t>
            </a:r>
            <a:r>
              <a:rPr lang="en-US" dirty="0" err="1" smtClean="0"/>
              <a:t>na</a:t>
            </a:r>
            <a:r>
              <a:rPr lang="en-US" dirty="0" smtClean="0"/>
              <a:t> </a:t>
            </a:r>
            <a:r>
              <a:rPr lang="en-US" dirty="0" err="1" smtClean="0"/>
              <a:t>radu</a:t>
            </a:r>
            <a:r>
              <a:rPr lang="en-US" dirty="0" smtClean="0"/>
              <a:t> do </a:t>
            </a:r>
            <a:r>
              <a:rPr lang="en-US" dirty="0" err="1" smtClean="0"/>
              <a:t>isteka</a:t>
            </a:r>
            <a:r>
              <a:rPr lang="en-US" dirty="0" smtClean="0"/>
              <a:t> </a:t>
            </a:r>
            <a:r>
              <a:rPr lang="en-US" dirty="0" err="1" smtClean="0"/>
              <a:t>otkaznog</a:t>
            </a:r>
            <a:r>
              <a:rPr lang="en-US" dirty="0" smtClean="0"/>
              <a:t> </a:t>
            </a:r>
            <a:r>
              <a:rPr lang="en-US" dirty="0" err="1" smtClean="0"/>
              <a:t>roka</a:t>
            </a:r>
            <a:r>
              <a:rPr lang="en-US" dirty="0" smtClean="0"/>
              <a:t> </a:t>
            </a:r>
            <a:r>
              <a:rPr lang="en-US" dirty="0" err="1" smtClean="0"/>
              <a:t>ili</a:t>
            </a:r>
            <a:r>
              <a:rPr lang="en-US" dirty="0" smtClean="0"/>
              <a:t> </a:t>
            </a:r>
            <a:r>
              <a:rPr lang="en-US" dirty="0" err="1" smtClean="0"/>
              <a:t>da</a:t>
            </a:r>
            <a:r>
              <a:rPr lang="en-US" dirty="0" smtClean="0"/>
              <a:t> se </a:t>
            </a:r>
            <a:r>
              <a:rPr lang="en-US" dirty="0" err="1" smtClean="0"/>
              <a:t>sporazume</a:t>
            </a:r>
            <a:r>
              <a:rPr lang="en-US" dirty="0" smtClean="0"/>
              <a:t> </a:t>
            </a:r>
            <a:r>
              <a:rPr lang="en-US" dirty="0" err="1" smtClean="0"/>
              <a:t>sa</a:t>
            </a:r>
            <a:r>
              <a:rPr lang="en-US" dirty="0" smtClean="0"/>
              <a:t> </a:t>
            </a:r>
            <a:r>
              <a:rPr lang="en-US" dirty="0" err="1" smtClean="0"/>
              <a:t>poslodavcem</a:t>
            </a:r>
            <a:r>
              <a:rPr lang="en-US" dirty="0" smtClean="0"/>
              <a:t> </a:t>
            </a:r>
            <a:r>
              <a:rPr lang="en-US" dirty="0" err="1" smtClean="0"/>
              <a:t>da</a:t>
            </a:r>
            <a:r>
              <a:rPr lang="en-US" dirty="0" smtClean="0"/>
              <a:t> mu se </a:t>
            </a:r>
            <a:r>
              <a:rPr lang="en-US" dirty="0" err="1" smtClean="0"/>
              <a:t>za</a:t>
            </a:r>
            <a:r>
              <a:rPr lang="en-US" dirty="0" smtClean="0"/>
              <a:t> </a:t>
            </a:r>
            <a:r>
              <a:rPr lang="en-US" dirty="0" err="1" smtClean="0"/>
              <a:t>preostali</a:t>
            </a:r>
            <a:r>
              <a:rPr lang="en-US" dirty="0" smtClean="0"/>
              <a:t> period </a:t>
            </a:r>
            <a:r>
              <a:rPr lang="en-US" dirty="0" err="1" smtClean="0"/>
              <a:t>isplati</a:t>
            </a:r>
            <a:r>
              <a:rPr lang="en-US" dirty="0" smtClean="0"/>
              <a:t> </a:t>
            </a:r>
            <a:r>
              <a:rPr lang="en-US" dirty="0" err="1" smtClean="0"/>
              <a:t>naknada</a:t>
            </a:r>
            <a:r>
              <a:rPr lang="en-US" dirty="0" smtClean="0"/>
              <a:t> </a:t>
            </a:r>
            <a:r>
              <a:rPr lang="en-US" dirty="0" err="1" smtClean="0"/>
              <a:t>zarade</a:t>
            </a:r>
            <a:r>
              <a:rPr lang="en-US" dirty="0" smtClean="0"/>
              <a:t>.</a:t>
            </a:r>
          </a:p>
          <a:p>
            <a:endParaRPr lang="en-US" dirty="0"/>
          </a:p>
        </p:txBody>
      </p:sp>
      <p:sp>
        <p:nvSpPr>
          <p:cNvPr id="3" name="Title 2"/>
          <p:cNvSpPr>
            <a:spLocks noGrp="1"/>
          </p:cNvSpPr>
          <p:nvPr>
            <p:ph type="title"/>
          </p:nvPr>
        </p:nvSpPr>
        <p:spPr/>
        <p:txBody>
          <a:bodyPr>
            <a:normAutofit fontScale="90000"/>
          </a:bodyPr>
          <a:lstStyle/>
          <a:p>
            <a:r>
              <a:rPr lang="sr-Cyrl-CS" dirty="0" smtClean="0"/>
              <a:t>Otkaz ugovora o radu kao disciplinska kazna</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vi-VN" b="1" dirty="0" smtClean="0"/>
              <a:t>Šta se smatra povredom radne obaveze utvrđuje se ugovorom o radu ili opštim aktom.</a:t>
            </a:r>
            <a:r>
              <a:rPr lang="vi-VN" dirty="0" smtClean="0"/>
              <a:t> Ako su povrede radne obaveze utvrđene ugovorom o radu u skladu sa ranije važećim zakonom, nije obavezno da budu utvrđene i opštim aktom, a nema smetnji da se utvrde i jednim i drugim aktom. Pored toga što su povrede radne obaveze utvrđene ugovorom o radu, ako poslodavac smatra da postoji potreba za dodatnim definisanjem povreda radne obaveze, može da ih utvrdi opštim aktom i da ih paralelno primenjuje i iz jednog i iz drugog akta ako zaposleni učini neku od tih povreda. Najbolje rešenje je da se opštim aktom navedu povrede radne obaveze - koje se mogu primeniti na sve zaposlene, a ugovorom o radu one povrede radne obaveze koje su specifične za pojedine poslove u zavisnosti od njihove prirode. </a:t>
            </a:r>
            <a:endParaRPr lang="en-US" dirty="0"/>
          </a:p>
        </p:txBody>
      </p:sp>
      <p:sp>
        <p:nvSpPr>
          <p:cNvPr id="3" name="Title 2"/>
          <p:cNvSpPr>
            <a:spLocks noGrp="1"/>
          </p:cNvSpPr>
          <p:nvPr>
            <p:ph type="title"/>
          </p:nvPr>
        </p:nvSpPr>
        <p:spPr/>
        <p:txBody>
          <a:bodyPr>
            <a:normAutofit fontScale="90000"/>
          </a:bodyPr>
          <a:lstStyle/>
          <a:p>
            <a:r>
              <a:rPr lang="en-US" dirty="0" err="1" smtClean="0"/>
              <a:t>Otkaz</a:t>
            </a:r>
            <a:r>
              <a:rPr lang="en-US" dirty="0" smtClean="0"/>
              <a:t> </a:t>
            </a:r>
            <a:r>
              <a:rPr lang="en-US" dirty="0" err="1" smtClean="0"/>
              <a:t>zbog</a:t>
            </a:r>
            <a:r>
              <a:rPr lang="en-US" dirty="0" smtClean="0"/>
              <a:t> </a:t>
            </a:r>
            <a:r>
              <a:rPr lang="en-US" dirty="0" err="1" smtClean="0"/>
              <a:t>povrede</a:t>
            </a:r>
            <a:r>
              <a:rPr lang="en-US" dirty="0" smtClean="0"/>
              <a:t> </a:t>
            </a:r>
            <a:r>
              <a:rPr lang="en-US" dirty="0" err="1" smtClean="0"/>
              <a:t>radne</a:t>
            </a:r>
            <a:r>
              <a:rPr lang="en-US" dirty="0" smtClean="0"/>
              <a:t> </a:t>
            </a:r>
            <a:r>
              <a:rPr lang="en-US" dirty="0" err="1" smtClean="0"/>
              <a:t>obaveze</a:t>
            </a:r>
            <a:r>
              <a:rPr lang="en-US" dirty="0" smtClean="0"/>
              <a:t> </a:t>
            </a:r>
            <a:r>
              <a:rPr lang="en-US" dirty="0" err="1" smtClean="0"/>
              <a:t>zaposlenog</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vi-VN" b="1" dirty="0" smtClean="0"/>
              <a:t>Za povrede radne obaveze koje nisu utvrđene navedenim aktom, poslodavac ne može da otkaže ugovor o radu zaposlenom. Prema tome, samo ako je povreda radne obaveze bila utvrđena opštim aktom ili ugovorom o radu u momentu izvršenja, poslodavac može zaposlenom da otkaže ugovor o radu. </a:t>
            </a:r>
            <a:endParaRPr lang="vi-VN" dirty="0" smtClean="0"/>
          </a:p>
          <a:p>
            <a:r>
              <a:rPr lang="vi-VN" dirty="0" smtClean="0"/>
              <a:t>Pod povredom radne obaveze zbog koje poslodavac može zaposlenom da otkaže ugovor o radu, može da se smatra i </a:t>
            </a:r>
            <a:r>
              <a:rPr lang="vi-VN" b="1" dirty="0" smtClean="0"/>
              <a:t>neopravdano odbijanje</a:t>
            </a:r>
            <a:r>
              <a:rPr lang="vi-VN" dirty="0" smtClean="0"/>
              <a:t> zaposlenog da radi na određenim poslovima u skladu sa </a:t>
            </a:r>
            <a:r>
              <a:rPr lang="vi-VN" b="1" i="1" dirty="0" smtClean="0"/>
              <a:t>Zakonom o bezbednosti i zdravlju na radu ("Sl. glasnik RS", br. 101/2005)</a:t>
            </a:r>
            <a:r>
              <a:rPr lang="vi-VN" dirty="0" smtClean="0"/>
              <a:t>.</a:t>
            </a:r>
          </a:p>
          <a:p>
            <a:endParaRPr lang="en-US" dirty="0"/>
          </a:p>
        </p:txBody>
      </p:sp>
      <p:sp>
        <p:nvSpPr>
          <p:cNvPr id="3" name="Title 2"/>
          <p:cNvSpPr>
            <a:spLocks noGrp="1"/>
          </p:cNvSpPr>
          <p:nvPr>
            <p:ph type="title"/>
          </p:nvPr>
        </p:nvSpPr>
        <p:spPr/>
        <p:txBody>
          <a:bodyPr>
            <a:normAutofit fontScale="90000"/>
          </a:bodyPr>
          <a:lstStyle/>
          <a:p>
            <a:r>
              <a:rPr lang="en-US" dirty="0" err="1" smtClean="0"/>
              <a:t>Otkaz</a:t>
            </a:r>
            <a:r>
              <a:rPr lang="en-US" dirty="0" smtClean="0"/>
              <a:t> </a:t>
            </a:r>
            <a:r>
              <a:rPr lang="en-US" dirty="0" err="1" smtClean="0"/>
              <a:t>zbog</a:t>
            </a:r>
            <a:r>
              <a:rPr lang="en-US" dirty="0" smtClean="0"/>
              <a:t> </a:t>
            </a:r>
            <a:r>
              <a:rPr lang="en-US" dirty="0" err="1" smtClean="0"/>
              <a:t>povrede</a:t>
            </a:r>
            <a:r>
              <a:rPr lang="en-US" dirty="0" smtClean="0"/>
              <a:t> </a:t>
            </a:r>
            <a:r>
              <a:rPr lang="en-US" dirty="0" err="1" smtClean="0"/>
              <a:t>radne</a:t>
            </a:r>
            <a:r>
              <a:rPr lang="en-US" dirty="0" smtClean="0"/>
              <a:t> </a:t>
            </a:r>
            <a:r>
              <a:rPr lang="en-US" dirty="0" err="1" smtClean="0"/>
              <a:t>obaveze</a:t>
            </a:r>
            <a:r>
              <a:rPr lang="en-US" dirty="0" smtClean="0"/>
              <a:t> </a:t>
            </a:r>
            <a:r>
              <a:rPr lang="en-US" dirty="0" err="1" smtClean="0"/>
              <a:t>zaposlenog</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err="1" smtClean="0"/>
              <a:t>Naime</a:t>
            </a:r>
            <a:r>
              <a:rPr lang="en-US" dirty="0" smtClean="0"/>
              <a:t>, </a:t>
            </a:r>
            <a:r>
              <a:rPr lang="en-US" dirty="0" err="1" smtClean="0"/>
              <a:t>prema</a:t>
            </a:r>
            <a:r>
              <a:rPr lang="en-US" dirty="0" smtClean="0"/>
              <a:t> </a:t>
            </a:r>
            <a:r>
              <a:rPr lang="en-US" dirty="0" err="1" smtClean="0"/>
              <a:t>članu</a:t>
            </a:r>
            <a:r>
              <a:rPr lang="en-US" dirty="0" smtClean="0"/>
              <a:t> 33. tog </a:t>
            </a:r>
            <a:r>
              <a:rPr lang="en-US" dirty="0" err="1" smtClean="0"/>
              <a:t>zakona</a:t>
            </a:r>
            <a:r>
              <a:rPr lang="en-US" dirty="0" smtClean="0"/>
              <a:t>, </a:t>
            </a:r>
            <a:r>
              <a:rPr lang="en-US" dirty="0" err="1" smtClean="0"/>
              <a:t>radi</a:t>
            </a:r>
            <a:r>
              <a:rPr lang="en-US" dirty="0" smtClean="0"/>
              <a:t> </a:t>
            </a:r>
            <a:r>
              <a:rPr lang="en-US" dirty="0" err="1" smtClean="0"/>
              <a:t>očuvanja</a:t>
            </a:r>
            <a:r>
              <a:rPr lang="en-US" dirty="0" smtClean="0"/>
              <a:t> </a:t>
            </a:r>
            <a:r>
              <a:rPr lang="en-US" dirty="0" err="1" smtClean="0"/>
              <a:t>sopstvenog</a:t>
            </a:r>
            <a:r>
              <a:rPr lang="en-US" dirty="0" smtClean="0"/>
              <a:t> </a:t>
            </a:r>
            <a:r>
              <a:rPr lang="en-US" dirty="0" err="1" smtClean="0"/>
              <a:t>zdravlja</a:t>
            </a:r>
            <a:r>
              <a:rPr lang="en-US" dirty="0" smtClean="0"/>
              <a:t> </a:t>
            </a:r>
            <a:r>
              <a:rPr lang="en-US" dirty="0" err="1" smtClean="0"/>
              <a:t>i</a:t>
            </a:r>
            <a:r>
              <a:rPr lang="en-US" dirty="0" smtClean="0"/>
              <a:t> </a:t>
            </a:r>
            <a:r>
              <a:rPr lang="en-US" dirty="0" err="1" smtClean="0"/>
              <a:t>života</a:t>
            </a:r>
            <a:r>
              <a:rPr lang="en-US" dirty="0" smtClean="0"/>
              <a:t> </a:t>
            </a:r>
            <a:r>
              <a:rPr lang="en-US" b="1" dirty="0" err="1" smtClean="0"/>
              <a:t>zaposleni</a:t>
            </a:r>
            <a:r>
              <a:rPr lang="en-US" b="1" dirty="0" smtClean="0"/>
              <a:t> </a:t>
            </a:r>
            <a:r>
              <a:rPr lang="en-US" b="1" dirty="0" err="1" smtClean="0"/>
              <a:t>ima</a:t>
            </a:r>
            <a:r>
              <a:rPr lang="en-US" b="1" dirty="0" smtClean="0"/>
              <a:t> </a:t>
            </a:r>
            <a:r>
              <a:rPr lang="en-US" b="1" dirty="0" err="1" smtClean="0"/>
              <a:t>pravo</a:t>
            </a:r>
            <a:r>
              <a:rPr lang="en-US" b="1" dirty="0" smtClean="0"/>
              <a:t> </a:t>
            </a:r>
            <a:r>
              <a:rPr lang="en-US" b="1" dirty="0" err="1" smtClean="0"/>
              <a:t>da</a:t>
            </a:r>
            <a:r>
              <a:rPr lang="en-US" b="1" dirty="0" smtClean="0"/>
              <a:t> </a:t>
            </a:r>
            <a:r>
              <a:rPr lang="en-US" b="1" dirty="0" err="1" smtClean="0"/>
              <a:t>odbije</a:t>
            </a:r>
            <a:r>
              <a:rPr lang="en-US" b="1" dirty="0" smtClean="0"/>
              <a:t> </a:t>
            </a:r>
            <a:r>
              <a:rPr lang="en-US" b="1" dirty="0" err="1" smtClean="0"/>
              <a:t>da</a:t>
            </a:r>
            <a:r>
              <a:rPr lang="en-US" b="1" dirty="0" smtClean="0"/>
              <a:t> </a:t>
            </a:r>
            <a:r>
              <a:rPr lang="en-US" b="1" dirty="0" err="1" smtClean="0"/>
              <a:t>radi</a:t>
            </a:r>
            <a:r>
              <a:rPr lang="en-US" b="1" dirty="0" smtClean="0"/>
              <a:t>: </a:t>
            </a:r>
            <a:endParaRPr lang="en-US" dirty="0" smtClean="0"/>
          </a:p>
          <a:p>
            <a:r>
              <a:rPr lang="en-US" dirty="0" smtClean="0"/>
              <a:t>1. </a:t>
            </a:r>
            <a:r>
              <a:rPr lang="en-US" dirty="0" err="1" smtClean="0"/>
              <a:t>ako</a:t>
            </a:r>
            <a:r>
              <a:rPr lang="en-US" dirty="0" smtClean="0"/>
              <a:t> mu </a:t>
            </a:r>
            <a:r>
              <a:rPr lang="en-US" dirty="0" err="1" smtClean="0"/>
              <a:t>preti</a:t>
            </a:r>
            <a:r>
              <a:rPr lang="en-US" dirty="0" smtClean="0"/>
              <a:t> </a:t>
            </a:r>
            <a:r>
              <a:rPr lang="en-US" dirty="0" err="1" smtClean="0"/>
              <a:t>neposredna</a:t>
            </a:r>
            <a:r>
              <a:rPr lang="en-US" dirty="0" smtClean="0"/>
              <a:t> </a:t>
            </a:r>
            <a:r>
              <a:rPr lang="en-US" dirty="0" err="1" smtClean="0"/>
              <a:t>opasnost</a:t>
            </a:r>
            <a:r>
              <a:rPr lang="en-US" dirty="0" smtClean="0"/>
              <a:t> </a:t>
            </a:r>
            <a:r>
              <a:rPr lang="en-US" dirty="0" err="1" smtClean="0"/>
              <a:t>po</a:t>
            </a:r>
            <a:r>
              <a:rPr lang="en-US" dirty="0" smtClean="0"/>
              <a:t> </a:t>
            </a:r>
            <a:r>
              <a:rPr lang="en-US" dirty="0" err="1" smtClean="0"/>
              <a:t>život</a:t>
            </a:r>
            <a:r>
              <a:rPr lang="en-US" dirty="0" smtClean="0"/>
              <a:t> </a:t>
            </a:r>
            <a:r>
              <a:rPr lang="en-US" dirty="0" err="1" smtClean="0"/>
              <a:t>i</a:t>
            </a:r>
            <a:r>
              <a:rPr lang="en-US" dirty="0" smtClean="0"/>
              <a:t> </a:t>
            </a:r>
            <a:r>
              <a:rPr lang="en-US" dirty="0" err="1" smtClean="0"/>
              <a:t>zdravlje</a:t>
            </a:r>
            <a:r>
              <a:rPr lang="en-US" dirty="0" smtClean="0"/>
              <a:t> </a:t>
            </a:r>
            <a:r>
              <a:rPr lang="en-US" dirty="0" err="1" smtClean="0"/>
              <a:t>zbog</a:t>
            </a:r>
            <a:r>
              <a:rPr lang="en-US" dirty="0" smtClean="0"/>
              <a:t> toga </a:t>
            </a:r>
            <a:r>
              <a:rPr lang="en-US" dirty="0" err="1" smtClean="0"/>
              <a:t>što</a:t>
            </a:r>
            <a:r>
              <a:rPr lang="en-US" dirty="0" smtClean="0"/>
              <a:t> </a:t>
            </a:r>
            <a:r>
              <a:rPr lang="en-US" dirty="0" err="1" smtClean="0"/>
              <a:t>nisu</a:t>
            </a:r>
            <a:r>
              <a:rPr lang="en-US" dirty="0" smtClean="0"/>
              <a:t> </a:t>
            </a:r>
            <a:r>
              <a:rPr lang="en-US" dirty="0" err="1" smtClean="0"/>
              <a:t>sprovedene</a:t>
            </a:r>
            <a:r>
              <a:rPr lang="en-US" dirty="0" smtClean="0"/>
              <a:t> </a:t>
            </a:r>
            <a:r>
              <a:rPr lang="en-US" dirty="0" err="1" smtClean="0"/>
              <a:t>propisane</a:t>
            </a:r>
            <a:r>
              <a:rPr lang="en-US" dirty="0" smtClean="0"/>
              <a:t> mere </a:t>
            </a:r>
            <a:r>
              <a:rPr lang="en-US" dirty="0" err="1" smtClean="0"/>
              <a:t>za</a:t>
            </a:r>
            <a:r>
              <a:rPr lang="en-US" dirty="0" smtClean="0"/>
              <a:t> </a:t>
            </a:r>
            <a:r>
              <a:rPr lang="en-US" dirty="0" err="1" smtClean="0"/>
              <a:t>bezbednost</a:t>
            </a:r>
            <a:r>
              <a:rPr lang="en-US" dirty="0" smtClean="0"/>
              <a:t> </a:t>
            </a:r>
            <a:r>
              <a:rPr lang="en-US" dirty="0" err="1" smtClean="0"/>
              <a:t>i</a:t>
            </a:r>
            <a:r>
              <a:rPr lang="en-US" dirty="0" smtClean="0"/>
              <a:t> </a:t>
            </a:r>
            <a:r>
              <a:rPr lang="en-US" dirty="0" err="1" smtClean="0"/>
              <a:t>zdravlje</a:t>
            </a:r>
            <a:r>
              <a:rPr lang="en-US" dirty="0" smtClean="0"/>
              <a:t> </a:t>
            </a:r>
            <a:r>
              <a:rPr lang="en-US" dirty="0" err="1" smtClean="0"/>
              <a:t>na</a:t>
            </a:r>
            <a:r>
              <a:rPr lang="en-US" dirty="0" smtClean="0"/>
              <a:t> </a:t>
            </a:r>
            <a:r>
              <a:rPr lang="en-US" dirty="0" err="1" smtClean="0"/>
              <a:t>radnom</a:t>
            </a:r>
            <a:r>
              <a:rPr lang="en-US" dirty="0" smtClean="0"/>
              <a:t> </a:t>
            </a:r>
            <a:r>
              <a:rPr lang="en-US" dirty="0" err="1" smtClean="0"/>
              <a:t>mestu</a:t>
            </a:r>
            <a:r>
              <a:rPr lang="en-US" dirty="0" smtClean="0"/>
              <a:t> </a:t>
            </a:r>
            <a:r>
              <a:rPr lang="en-US" dirty="0" err="1" smtClean="0"/>
              <a:t>na</a:t>
            </a:r>
            <a:r>
              <a:rPr lang="en-US" dirty="0" smtClean="0"/>
              <a:t> </a:t>
            </a:r>
            <a:r>
              <a:rPr lang="en-US" dirty="0" err="1" smtClean="0"/>
              <a:t>kojem</a:t>
            </a:r>
            <a:r>
              <a:rPr lang="en-US" dirty="0" smtClean="0"/>
              <a:t> </a:t>
            </a:r>
            <a:r>
              <a:rPr lang="en-US" dirty="0" err="1" smtClean="0"/>
              <a:t>radi</a:t>
            </a:r>
            <a:r>
              <a:rPr lang="en-US" dirty="0" smtClean="0"/>
              <a:t>, </a:t>
            </a:r>
            <a:r>
              <a:rPr lang="en-US" dirty="0" err="1" smtClean="0"/>
              <a:t>sve</a:t>
            </a:r>
            <a:r>
              <a:rPr lang="en-US" dirty="0" smtClean="0"/>
              <a:t> </a:t>
            </a:r>
            <a:r>
              <a:rPr lang="en-US" dirty="0" err="1" smtClean="0"/>
              <a:t>dok</a:t>
            </a:r>
            <a:r>
              <a:rPr lang="en-US" dirty="0" smtClean="0"/>
              <a:t> se </a:t>
            </a:r>
            <a:r>
              <a:rPr lang="en-US" dirty="0" err="1" smtClean="0"/>
              <a:t>te</a:t>
            </a:r>
            <a:r>
              <a:rPr lang="en-US" dirty="0" smtClean="0"/>
              <a:t> mere ne </a:t>
            </a:r>
            <a:r>
              <a:rPr lang="en-US" dirty="0" err="1" smtClean="0"/>
              <a:t>obezbede</a:t>
            </a:r>
            <a:r>
              <a:rPr lang="en-US" dirty="0" smtClean="0"/>
              <a:t>;</a:t>
            </a:r>
          </a:p>
          <a:p>
            <a:r>
              <a:rPr lang="en-US" dirty="0" smtClean="0"/>
              <a:t>2. </a:t>
            </a:r>
            <a:r>
              <a:rPr lang="en-US" dirty="0" err="1" smtClean="0"/>
              <a:t>ako</a:t>
            </a:r>
            <a:r>
              <a:rPr lang="en-US" dirty="0" smtClean="0"/>
              <a:t> mu </a:t>
            </a:r>
            <a:r>
              <a:rPr lang="en-US" dirty="0" err="1" smtClean="0"/>
              <a:t>poslodavac</a:t>
            </a:r>
            <a:r>
              <a:rPr lang="en-US" dirty="0" smtClean="0"/>
              <a:t> </a:t>
            </a:r>
            <a:r>
              <a:rPr lang="en-US" dirty="0" err="1" smtClean="0"/>
              <a:t>nije</a:t>
            </a:r>
            <a:r>
              <a:rPr lang="en-US" dirty="0" smtClean="0"/>
              <a:t> </a:t>
            </a:r>
            <a:r>
              <a:rPr lang="en-US" dirty="0" err="1" smtClean="0"/>
              <a:t>obezbedio</a:t>
            </a:r>
            <a:r>
              <a:rPr lang="en-US" dirty="0" smtClean="0"/>
              <a:t> </a:t>
            </a:r>
            <a:r>
              <a:rPr lang="en-US" dirty="0" err="1" smtClean="0"/>
              <a:t>propisani</a:t>
            </a:r>
            <a:r>
              <a:rPr lang="en-US" dirty="0" smtClean="0"/>
              <a:t> </a:t>
            </a:r>
            <a:r>
              <a:rPr lang="en-US" dirty="0" err="1" smtClean="0"/>
              <a:t>lekarski</a:t>
            </a:r>
            <a:r>
              <a:rPr lang="en-US" dirty="0" smtClean="0"/>
              <a:t> </a:t>
            </a:r>
            <a:r>
              <a:rPr lang="en-US" dirty="0" err="1" smtClean="0"/>
              <a:t>pregled</a:t>
            </a:r>
            <a:r>
              <a:rPr lang="en-US" dirty="0" smtClean="0"/>
              <a:t> </a:t>
            </a:r>
            <a:r>
              <a:rPr lang="en-US" dirty="0" err="1" smtClean="0"/>
              <a:t>ili</a:t>
            </a:r>
            <a:r>
              <a:rPr lang="en-US" dirty="0" smtClean="0"/>
              <a:t> </a:t>
            </a:r>
            <a:r>
              <a:rPr lang="en-US" dirty="0" err="1" smtClean="0"/>
              <a:t>ako</a:t>
            </a:r>
            <a:r>
              <a:rPr lang="en-US" dirty="0" smtClean="0"/>
              <a:t> se </a:t>
            </a:r>
            <a:r>
              <a:rPr lang="en-US" dirty="0" err="1" smtClean="0"/>
              <a:t>na</a:t>
            </a:r>
            <a:r>
              <a:rPr lang="en-US" dirty="0" smtClean="0"/>
              <a:t> </a:t>
            </a:r>
            <a:r>
              <a:rPr lang="en-US" dirty="0" err="1" smtClean="0"/>
              <a:t>lekarskom</a:t>
            </a:r>
            <a:r>
              <a:rPr lang="en-US" dirty="0" smtClean="0"/>
              <a:t> </a:t>
            </a:r>
            <a:r>
              <a:rPr lang="en-US" dirty="0" err="1" smtClean="0"/>
              <a:t>pregledu</a:t>
            </a:r>
            <a:r>
              <a:rPr lang="en-US" dirty="0" smtClean="0"/>
              <a:t> </a:t>
            </a:r>
            <a:r>
              <a:rPr lang="en-US" dirty="0" err="1" smtClean="0"/>
              <a:t>utvrdi</a:t>
            </a:r>
            <a:r>
              <a:rPr lang="en-US" dirty="0" smtClean="0"/>
              <a:t> </a:t>
            </a:r>
            <a:r>
              <a:rPr lang="en-US" dirty="0" err="1" smtClean="0"/>
              <a:t>da</a:t>
            </a:r>
            <a:r>
              <a:rPr lang="en-US" dirty="0" smtClean="0"/>
              <a:t> ne </a:t>
            </a:r>
            <a:r>
              <a:rPr lang="en-US" dirty="0" err="1" smtClean="0"/>
              <a:t>ispunjava</a:t>
            </a:r>
            <a:r>
              <a:rPr lang="en-US" dirty="0" smtClean="0"/>
              <a:t> </a:t>
            </a:r>
            <a:r>
              <a:rPr lang="en-US" dirty="0" err="1" smtClean="0"/>
              <a:t>propisane</a:t>
            </a:r>
            <a:r>
              <a:rPr lang="en-US" dirty="0" smtClean="0"/>
              <a:t> </a:t>
            </a:r>
            <a:r>
              <a:rPr lang="en-US" dirty="0" err="1" smtClean="0"/>
              <a:t>zdravstvene</a:t>
            </a:r>
            <a:r>
              <a:rPr lang="en-US" dirty="0" smtClean="0"/>
              <a:t> </a:t>
            </a:r>
            <a:r>
              <a:rPr lang="en-US" dirty="0" err="1" smtClean="0"/>
              <a:t>uslove</a:t>
            </a:r>
            <a:r>
              <a:rPr lang="en-US" dirty="0" smtClean="0"/>
              <a:t> </a:t>
            </a:r>
            <a:r>
              <a:rPr lang="en-US" dirty="0" err="1" smtClean="0"/>
              <a:t>za</a:t>
            </a:r>
            <a:r>
              <a:rPr lang="en-US" dirty="0" smtClean="0"/>
              <a:t> </a:t>
            </a:r>
            <a:r>
              <a:rPr lang="en-US" dirty="0" err="1" smtClean="0"/>
              <a:t>rad</a:t>
            </a:r>
            <a:r>
              <a:rPr lang="en-US" dirty="0" smtClean="0"/>
              <a:t> </a:t>
            </a:r>
            <a:r>
              <a:rPr lang="en-US" dirty="0" err="1" smtClean="0"/>
              <a:t>na</a:t>
            </a:r>
            <a:r>
              <a:rPr lang="en-US" dirty="0" smtClean="0"/>
              <a:t> </a:t>
            </a:r>
            <a:r>
              <a:rPr lang="en-US" dirty="0" err="1" smtClean="0"/>
              <a:t>radnom</a:t>
            </a:r>
            <a:r>
              <a:rPr lang="en-US" dirty="0" smtClean="0"/>
              <a:t> </a:t>
            </a:r>
            <a:r>
              <a:rPr lang="en-US" dirty="0" err="1" smtClean="0"/>
              <a:t>mestu</a:t>
            </a:r>
            <a:r>
              <a:rPr lang="en-US" dirty="0" smtClean="0"/>
              <a:t> </a:t>
            </a:r>
            <a:r>
              <a:rPr lang="en-US" dirty="0" err="1" smtClean="0"/>
              <a:t>sa</a:t>
            </a:r>
            <a:r>
              <a:rPr lang="en-US" dirty="0" smtClean="0"/>
              <a:t> </a:t>
            </a:r>
            <a:r>
              <a:rPr lang="en-US" dirty="0" err="1" smtClean="0"/>
              <a:t>povećanim</a:t>
            </a:r>
            <a:r>
              <a:rPr lang="en-US" dirty="0" smtClean="0"/>
              <a:t> </a:t>
            </a:r>
            <a:r>
              <a:rPr lang="en-US" dirty="0" err="1" smtClean="0"/>
              <a:t>rizikom</a:t>
            </a:r>
            <a:r>
              <a:rPr lang="en-US" dirty="0" smtClean="0"/>
              <a:t>;</a:t>
            </a:r>
          </a:p>
          <a:p>
            <a:endParaRPr lang="en-US" dirty="0"/>
          </a:p>
        </p:txBody>
      </p:sp>
      <p:sp>
        <p:nvSpPr>
          <p:cNvPr id="3" name="Title 2"/>
          <p:cNvSpPr>
            <a:spLocks noGrp="1"/>
          </p:cNvSpPr>
          <p:nvPr>
            <p:ph type="title"/>
          </p:nvPr>
        </p:nvSpPr>
        <p:spPr/>
        <p:txBody>
          <a:bodyPr>
            <a:normAutofit fontScale="90000"/>
          </a:bodyPr>
          <a:lstStyle/>
          <a:p>
            <a:r>
              <a:rPr lang="en-US" dirty="0" err="1" smtClean="0"/>
              <a:t>Otkaz</a:t>
            </a:r>
            <a:r>
              <a:rPr lang="en-US" dirty="0" smtClean="0"/>
              <a:t> </a:t>
            </a:r>
            <a:r>
              <a:rPr lang="en-US" dirty="0" err="1" smtClean="0"/>
              <a:t>zbog</a:t>
            </a:r>
            <a:r>
              <a:rPr lang="en-US" dirty="0" smtClean="0"/>
              <a:t> </a:t>
            </a:r>
            <a:r>
              <a:rPr lang="en-US" dirty="0" err="1" smtClean="0"/>
              <a:t>povrede</a:t>
            </a:r>
            <a:r>
              <a:rPr lang="en-US" dirty="0" smtClean="0"/>
              <a:t> </a:t>
            </a:r>
            <a:r>
              <a:rPr lang="en-US" dirty="0" err="1" smtClean="0"/>
              <a:t>radne</a:t>
            </a:r>
            <a:r>
              <a:rPr lang="en-US" dirty="0" smtClean="0"/>
              <a:t> </a:t>
            </a:r>
            <a:r>
              <a:rPr lang="en-US" dirty="0" err="1" smtClean="0"/>
              <a:t>obaveze</a:t>
            </a:r>
            <a:r>
              <a:rPr lang="en-US" dirty="0" smtClean="0"/>
              <a:t> </a:t>
            </a:r>
            <a:r>
              <a:rPr lang="en-US" dirty="0" err="1" smtClean="0"/>
              <a:t>zaposlenog</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3. </a:t>
            </a:r>
            <a:r>
              <a:rPr lang="en-US" dirty="0" err="1" smtClean="0"/>
              <a:t>ako</a:t>
            </a:r>
            <a:r>
              <a:rPr lang="en-US" dirty="0" smtClean="0"/>
              <a:t> u </a:t>
            </a:r>
            <a:r>
              <a:rPr lang="en-US" dirty="0" err="1" smtClean="0"/>
              <a:t>toku</a:t>
            </a:r>
            <a:r>
              <a:rPr lang="en-US" dirty="0" smtClean="0"/>
              <a:t> </a:t>
            </a:r>
            <a:r>
              <a:rPr lang="en-US" dirty="0" err="1" smtClean="0"/>
              <a:t>osposobljavanja</a:t>
            </a:r>
            <a:r>
              <a:rPr lang="en-US" dirty="0" smtClean="0"/>
              <a:t> </a:t>
            </a:r>
            <a:r>
              <a:rPr lang="en-US" dirty="0" err="1" smtClean="0"/>
              <a:t>za</a:t>
            </a:r>
            <a:r>
              <a:rPr lang="en-US" dirty="0" smtClean="0"/>
              <a:t> </a:t>
            </a:r>
            <a:r>
              <a:rPr lang="en-US" dirty="0" err="1" smtClean="0"/>
              <a:t>bezbedan</a:t>
            </a:r>
            <a:r>
              <a:rPr lang="en-US" dirty="0" smtClean="0"/>
              <a:t> </a:t>
            </a:r>
            <a:r>
              <a:rPr lang="en-US" dirty="0" err="1" smtClean="0"/>
              <a:t>i</a:t>
            </a:r>
            <a:r>
              <a:rPr lang="en-US" dirty="0" smtClean="0"/>
              <a:t> </a:t>
            </a:r>
            <a:r>
              <a:rPr lang="en-US" dirty="0" err="1" smtClean="0"/>
              <a:t>zdrav</a:t>
            </a:r>
            <a:r>
              <a:rPr lang="en-US" dirty="0" smtClean="0"/>
              <a:t> </a:t>
            </a:r>
            <a:r>
              <a:rPr lang="en-US" dirty="0" err="1" smtClean="0"/>
              <a:t>rad</a:t>
            </a:r>
            <a:r>
              <a:rPr lang="en-US" dirty="0" smtClean="0"/>
              <a:t> </a:t>
            </a:r>
            <a:r>
              <a:rPr lang="en-US" dirty="0" err="1" smtClean="0"/>
              <a:t>nije</a:t>
            </a:r>
            <a:r>
              <a:rPr lang="en-US" dirty="0" smtClean="0"/>
              <a:t> </a:t>
            </a:r>
            <a:r>
              <a:rPr lang="en-US" dirty="0" err="1" smtClean="0"/>
              <a:t>upoznat</a:t>
            </a:r>
            <a:r>
              <a:rPr lang="en-US" dirty="0" smtClean="0"/>
              <a:t> </a:t>
            </a:r>
            <a:r>
              <a:rPr lang="en-US" dirty="0" err="1" smtClean="0"/>
              <a:t>sa</a:t>
            </a:r>
            <a:r>
              <a:rPr lang="en-US" dirty="0" smtClean="0"/>
              <a:t> </a:t>
            </a:r>
            <a:r>
              <a:rPr lang="en-US" dirty="0" err="1" smtClean="0"/>
              <a:t>svim</a:t>
            </a:r>
            <a:r>
              <a:rPr lang="en-US" dirty="0" smtClean="0"/>
              <a:t> </a:t>
            </a:r>
            <a:r>
              <a:rPr lang="en-US" dirty="0" err="1" smtClean="0"/>
              <a:t>vrstama</a:t>
            </a:r>
            <a:r>
              <a:rPr lang="en-US" dirty="0" smtClean="0"/>
              <a:t> </a:t>
            </a:r>
            <a:r>
              <a:rPr lang="en-US" dirty="0" err="1" smtClean="0"/>
              <a:t>rizika</a:t>
            </a:r>
            <a:r>
              <a:rPr lang="en-US" dirty="0" smtClean="0"/>
              <a:t> </a:t>
            </a:r>
            <a:r>
              <a:rPr lang="en-US" dirty="0" err="1" smtClean="0"/>
              <a:t>i</a:t>
            </a:r>
            <a:r>
              <a:rPr lang="en-US" dirty="0" smtClean="0"/>
              <a:t> </a:t>
            </a:r>
            <a:r>
              <a:rPr lang="en-US" dirty="0" err="1" smtClean="0"/>
              <a:t>merama</a:t>
            </a:r>
            <a:r>
              <a:rPr lang="en-US" dirty="0" smtClean="0"/>
              <a:t> </a:t>
            </a:r>
            <a:r>
              <a:rPr lang="en-US" dirty="0" err="1" smtClean="0"/>
              <a:t>za</a:t>
            </a:r>
            <a:r>
              <a:rPr lang="en-US" dirty="0" smtClean="0"/>
              <a:t> </a:t>
            </a:r>
            <a:r>
              <a:rPr lang="en-US" dirty="0" err="1" smtClean="0"/>
              <a:t>njihovo</a:t>
            </a:r>
            <a:r>
              <a:rPr lang="en-US" dirty="0" smtClean="0"/>
              <a:t> </a:t>
            </a:r>
            <a:r>
              <a:rPr lang="en-US" dirty="0" err="1" smtClean="0"/>
              <a:t>otklanjanje</a:t>
            </a:r>
            <a:r>
              <a:rPr lang="en-US" dirty="0" smtClean="0"/>
              <a:t>, </a:t>
            </a:r>
            <a:r>
              <a:rPr lang="en-US" dirty="0" err="1" smtClean="0"/>
              <a:t>na</a:t>
            </a:r>
            <a:r>
              <a:rPr lang="en-US" dirty="0" smtClean="0"/>
              <a:t> </a:t>
            </a:r>
            <a:r>
              <a:rPr lang="en-US" dirty="0" err="1" smtClean="0"/>
              <a:t>poslovima</a:t>
            </a:r>
            <a:r>
              <a:rPr lang="en-US" dirty="0" smtClean="0"/>
              <a:t> </a:t>
            </a:r>
            <a:r>
              <a:rPr lang="en-US" dirty="0" err="1" smtClean="0"/>
              <a:t>ili</a:t>
            </a:r>
            <a:r>
              <a:rPr lang="en-US" dirty="0" smtClean="0"/>
              <a:t> </a:t>
            </a:r>
            <a:r>
              <a:rPr lang="en-US" dirty="0" err="1" smtClean="0"/>
              <a:t>na</a:t>
            </a:r>
            <a:r>
              <a:rPr lang="en-US" dirty="0" smtClean="0"/>
              <a:t> </a:t>
            </a:r>
            <a:r>
              <a:rPr lang="en-US" dirty="0" err="1" smtClean="0"/>
              <a:t>radnom</a:t>
            </a:r>
            <a:r>
              <a:rPr lang="en-US" dirty="0" smtClean="0"/>
              <a:t> </a:t>
            </a:r>
            <a:r>
              <a:rPr lang="en-US" dirty="0" err="1" smtClean="0"/>
              <a:t>mestu</a:t>
            </a:r>
            <a:r>
              <a:rPr lang="en-US" dirty="0" smtClean="0"/>
              <a:t> </a:t>
            </a:r>
            <a:r>
              <a:rPr lang="en-US" dirty="0" err="1" smtClean="0"/>
              <a:t>na</a:t>
            </a:r>
            <a:r>
              <a:rPr lang="en-US" dirty="0" smtClean="0"/>
              <a:t> </a:t>
            </a:r>
            <a:r>
              <a:rPr lang="en-US" dirty="0" err="1" smtClean="0"/>
              <a:t>koje</a:t>
            </a:r>
            <a:r>
              <a:rPr lang="en-US" dirty="0" smtClean="0"/>
              <a:t> </a:t>
            </a:r>
            <a:r>
              <a:rPr lang="en-US" dirty="0" err="1" smtClean="0"/>
              <a:t>ga</a:t>
            </a:r>
            <a:r>
              <a:rPr lang="en-US" dirty="0" smtClean="0"/>
              <a:t> je </a:t>
            </a:r>
            <a:r>
              <a:rPr lang="en-US" dirty="0" err="1" smtClean="0"/>
              <a:t>poslodavac</a:t>
            </a:r>
            <a:r>
              <a:rPr lang="en-US" dirty="0" smtClean="0"/>
              <a:t> </a:t>
            </a:r>
            <a:r>
              <a:rPr lang="en-US" dirty="0" err="1" smtClean="0"/>
              <a:t>odredio</a:t>
            </a:r>
            <a:r>
              <a:rPr lang="en-US" dirty="0" smtClean="0"/>
              <a:t>;</a:t>
            </a:r>
          </a:p>
          <a:p>
            <a:r>
              <a:rPr lang="en-US" dirty="0" smtClean="0"/>
              <a:t>4. </a:t>
            </a:r>
            <a:r>
              <a:rPr lang="en-US" dirty="0" err="1" smtClean="0"/>
              <a:t>duže</a:t>
            </a:r>
            <a:r>
              <a:rPr lang="en-US" dirty="0" smtClean="0"/>
              <a:t> </a:t>
            </a:r>
            <a:r>
              <a:rPr lang="en-US" dirty="0" err="1" smtClean="0"/>
              <a:t>od</a:t>
            </a:r>
            <a:r>
              <a:rPr lang="en-US" dirty="0" smtClean="0"/>
              <a:t> </a:t>
            </a:r>
            <a:r>
              <a:rPr lang="en-US" dirty="0" err="1" smtClean="0"/>
              <a:t>punog</a:t>
            </a:r>
            <a:r>
              <a:rPr lang="en-US" dirty="0" smtClean="0"/>
              <a:t> </a:t>
            </a:r>
            <a:r>
              <a:rPr lang="en-US" dirty="0" err="1" smtClean="0"/>
              <a:t>radnog</a:t>
            </a:r>
            <a:r>
              <a:rPr lang="en-US" dirty="0" smtClean="0"/>
              <a:t> </a:t>
            </a:r>
            <a:r>
              <a:rPr lang="en-US" dirty="0" err="1" smtClean="0"/>
              <a:t>vremena</a:t>
            </a:r>
            <a:r>
              <a:rPr lang="en-US" dirty="0" smtClean="0"/>
              <a:t>, </a:t>
            </a:r>
            <a:r>
              <a:rPr lang="en-US" dirty="0" err="1" smtClean="0"/>
              <a:t>odnosno</a:t>
            </a:r>
            <a:r>
              <a:rPr lang="en-US" dirty="0" smtClean="0"/>
              <a:t> </a:t>
            </a:r>
            <a:r>
              <a:rPr lang="en-US" dirty="0" err="1" smtClean="0"/>
              <a:t>noću</a:t>
            </a:r>
            <a:r>
              <a:rPr lang="en-US" dirty="0" smtClean="0"/>
              <a:t>, </a:t>
            </a:r>
            <a:r>
              <a:rPr lang="en-US" dirty="0" err="1" smtClean="0"/>
              <a:t>ako</a:t>
            </a:r>
            <a:r>
              <a:rPr lang="en-US" dirty="0" smtClean="0"/>
              <a:t> bi, </a:t>
            </a:r>
            <a:r>
              <a:rPr lang="en-US" dirty="0" err="1" smtClean="0"/>
              <a:t>po</a:t>
            </a:r>
            <a:r>
              <a:rPr lang="en-US" dirty="0" smtClean="0"/>
              <a:t> </a:t>
            </a:r>
            <a:r>
              <a:rPr lang="en-US" dirty="0" err="1" smtClean="0"/>
              <a:t>oceni</a:t>
            </a:r>
            <a:r>
              <a:rPr lang="en-US" dirty="0" smtClean="0"/>
              <a:t> </a:t>
            </a:r>
            <a:r>
              <a:rPr lang="en-US" dirty="0" err="1" smtClean="0"/>
              <a:t>službe</a:t>
            </a:r>
            <a:r>
              <a:rPr lang="en-US" dirty="0" smtClean="0"/>
              <a:t> medicine </a:t>
            </a:r>
            <a:r>
              <a:rPr lang="en-US" dirty="0" err="1" smtClean="0"/>
              <a:t>rada</a:t>
            </a:r>
            <a:r>
              <a:rPr lang="en-US" dirty="0" smtClean="0"/>
              <a:t>, </a:t>
            </a:r>
            <a:r>
              <a:rPr lang="en-US" dirty="0" err="1" smtClean="0"/>
              <a:t>takav</a:t>
            </a:r>
            <a:r>
              <a:rPr lang="en-US" dirty="0" smtClean="0"/>
              <a:t> </a:t>
            </a:r>
            <a:r>
              <a:rPr lang="en-US" dirty="0" err="1" smtClean="0"/>
              <a:t>rad</a:t>
            </a:r>
            <a:r>
              <a:rPr lang="en-US" dirty="0" smtClean="0"/>
              <a:t> </a:t>
            </a:r>
            <a:r>
              <a:rPr lang="en-US" dirty="0" err="1" smtClean="0"/>
              <a:t>mogao</a:t>
            </a:r>
            <a:r>
              <a:rPr lang="en-US" dirty="0" smtClean="0"/>
              <a:t> </a:t>
            </a:r>
            <a:r>
              <a:rPr lang="en-US" dirty="0" err="1" smtClean="0"/>
              <a:t>da</a:t>
            </a:r>
            <a:r>
              <a:rPr lang="en-US" dirty="0" smtClean="0"/>
              <a:t> </a:t>
            </a:r>
            <a:r>
              <a:rPr lang="en-US" dirty="0" err="1" smtClean="0"/>
              <a:t>pogorša</a:t>
            </a:r>
            <a:r>
              <a:rPr lang="en-US" dirty="0" smtClean="0"/>
              <a:t> </a:t>
            </a:r>
            <a:r>
              <a:rPr lang="en-US" dirty="0" err="1" smtClean="0"/>
              <a:t>njegovo</a:t>
            </a:r>
            <a:r>
              <a:rPr lang="en-US" dirty="0" smtClean="0"/>
              <a:t> </a:t>
            </a:r>
            <a:r>
              <a:rPr lang="en-US" dirty="0" err="1" smtClean="0"/>
              <a:t>zdravstveno</a:t>
            </a:r>
            <a:r>
              <a:rPr lang="en-US" dirty="0" smtClean="0"/>
              <a:t> </a:t>
            </a:r>
            <a:r>
              <a:rPr lang="en-US" dirty="0" err="1" smtClean="0"/>
              <a:t>stanje</a:t>
            </a:r>
            <a:r>
              <a:rPr lang="en-US" dirty="0" smtClean="0"/>
              <a:t>;</a:t>
            </a:r>
          </a:p>
          <a:p>
            <a:r>
              <a:rPr lang="en-US" dirty="0" smtClean="0"/>
              <a:t>5. </a:t>
            </a:r>
            <a:r>
              <a:rPr lang="en-US" dirty="0" err="1" smtClean="0"/>
              <a:t>ako</a:t>
            </a:r>
            <a:r>
              <a:rPr lang="en-US" dirty="0" smtClean="0"/>
              <a:t> </a:t>
            </a:r>
            <a:r>
              <a:rPr lang="en-US" dirty="0" err="1" smtClean="0"/>
              <a:t>na</a:t>
            </a:r>
            <a:r>
              <a:rPr lang="en-US" dirty="0" smtClean="0"/>
              <a:t> </a:t>
            </a:r>
            <a:r>
              <a:rPr lang="en-US" dirty="0" err="1" smtClean="0"/>
              <a:t>sredstvima</a:t>
            </a:r>
            <a:r>
              <a:rPr lang="en-US" dirty="0" smtClean="0"/>
              <a:t> </a:t>
            </a:r>
            <a:r>
              <a:rPr lang="en-US" dirty="0" err="1" smtClean="0"/>
              <a:t>za</a:t>
            </a:r>
            <a:r>
              <a:rPr lang="en-US" dirty="0" smtClean="0"/>
              <a:t> </a:t>
            </a:r>
            <a:r>
              <a:rPr lang="en-US" dirty="0" err="1" smtClean="0"/>
              <a:t>rad</a:t>
            </a:r>
            <a:r>
              <a:rPr lang="en-US" dirty="0" smtClean="0"/>
              <a:t> </a:t>
            </a:r>
            <a:r>
              <a:rPr lang="en-US" dirty="0" err="1" smtClean="0"/>
              <a:t>nisu</a:t>
            </a:r>
            <a:r>
              <a:rPr lang="en-US" dirty="0" smtClean="0"/>
              <a:t> </a:t>
            </a:r>
            <a:r>
              <a:rPr lang="en-US" dirty="0" err="1" smtClean="0"/>
              <a:t>primenjene</a:t>
            </a:r>
            <a:r>
              <a:rPr lang="en-US" dirty="0" smtClean="0"/>
              <a:t> </a:t>
            </a:r>
            <a:r>
              <a:rPr lang="en-US" dirty="0" err="1" smtClean="0"/>
              <a:t>propisane</a:t>
            </a:r>
            <a:r>
              <a:rPr lang="en-US" dirty="0" smtClean="0"/>
              <a:t> mere </a:t>
            </a:r>
            <a:r>
              <a:rPr lang="en-US" dirty="0" err="1" smtClean="0"/>
              <a:t>za</a:t>
            </a:r>
            <a:r>
              <a:rPr lang="en-US" dirty="0" smtClean="0"/>
              <a:t> </a:t>
            </a:r>
            <a:r>
              <a:rPr lang="en-US" dirty="0" err="1" smtClean="0"/>
              <a:t>bezbednost</a:t>
            </a:r>
            <a:r>
              <a:rPr lang="en-US" dirty="0" smtClean="0"/>
              <a:t> </a:t>
            </a:r>
            <a:r>
              <a:rPr lang="en-US" dirty="0" err="1" smtClean="0"/>
              <a:t>i</a:t>
            </a:r>
            <a:r>
              <a:rPr lang="en-US" dirty="0" smtClean="0"/>
              <a:t> </a:t>
            </a:r>
            <a:r>
              <a:rPr lang="en-US" dirty="0" err="1" smtClean="0"/>
              <a:t>zdravlje</a:t>
            </a:r>
            <a:r>
              <a:rPr lang="en-US" dirty="0" smtClean="0"/>
              <a:t> </a:t>
            </a:r>
            <a:r>
              <a:rPr lang="en-US" dirty="0" err="1" smtClean="0"/>
              <a:t>na</a:t>
            </a:r>
            <a:r>
              <a:rPr lang="en-US" dirty="0" smtClean="0"/>
              <a:t> </a:t>
            </a:r>
            <a:r>
              <a:rPr lang="en-US" dirty="0" err="1" smtClean="0"/>
              <a:t>radu</a:t>
            </a:r>
            <a:r>
              <a:rPr lang="en-US" dirty="0" smtClean="0"/>
              <a:t>.</a:t>
            </a:r>
          </a:p>
          <a:p>
            <a:endParaRPr lang="en-US" dirty="0"/>
          </a:p>
        </p:txBody>
      </p:sp>
      <p:sp>
        <p:nvSpPr>
          <p:cNvPr id="3" name="Title 2"/>
          <p:cNvSpPr>
            <a:spLocks noGrp="1"/>
          </p:cNvSpPr>
          <p:nvPr>
            <p:ph type="title"/>
          </p:nvPr>
        </p:nvSpPr>
        <p:spPr/>
        <p:txBody>
          <a:bodyPr>
            <a:normAutofit fontScale="90000"/>
          </a:bodyPr>
          <a:lstStyle/>
          <a:p>
            <a:r>
              <a:rPr lang="en-US" dirty="0" err="1" smtClean="0"/>
              <a:t>Otkaz</a:t>
            </a:r>
            <a:r>
              <a:rPr lang="en-US" dirty="0" smtClean="0"/>
              <a:t> </a:t>
            </a:r>
            <a:r>
              <a:rPr lang="en-US" dirty="0" err="1" smtClean="0"/>
              <a:t>zbog</a:t>
            </a:r>
            <a:r>
              <a:rPr lang="en-US" dirty="0" smtClean="0"/>
              <a:t> </a:t>
            </a:r>
            <a:r>
              <a:rPr lang="en-US" dirty="0" err="1" smtClean="0"/>
              <a:t>povrede</a:t>
            </a:r>
            <a:r>
              <a:rPr lang="en-US" dirty="0" smtClean="0"/>
              <a:t> </a:t>
            </a:r>
            <a:r>
              <a:rPr lang="en-US" dirty="0" err="1" smtClean="0"/>
              <a:t>radne</a:t>
            </a:r>
            <a:r>
              <a:rPr lang="en-US" dirty="0" smtClean="0"/>
              <a:t> </a:t>
            </a:r>
            <a:r>
              <a:rPr lang="en-US" dirty="0" err="1" smtClean="0"/>
              <a:t>obaveze</a:t>
            </a:r>
            <a:r>
              <a:rPr lang="en-US" dirty="0" smtClean="0"/>
              <a:t> </a:t>
            </a:r>
            <a:r>
              <a:rPr lang="en-US" dirty="0" err="1" smtClean="0"/>
              <a:t>zaposlenog</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vi-VN" b="1" dirty="0" smtClean="0"/>
              <a:t>U navedenim slučajevima zaposleni ima pravo da odbije da radi </a:t>
            </a:r>
            <a:r>
              <a:rPr lang="vi-VN" dirty="0" smtClean="0"/>
              <a:t>i</a:t>
            </a:r>
            <a:r>
              <a:rPr lang="vi-VN" b="1" dirty="0" smtClean="0"/>
              <a:t> da se pismenim putem obrati poslodavcu radi preduzimanja potrebnih mera zaštite, </a:t>
            </a:r>
            <a:r>
              <a:rPr lang="vi-VN" dirty="0" smtClean="0"/>
              <a:t>koje po mišljenju zaposlenog nisu sprovedene. Ako poslodavac ne postupi po zahtevu u roku od osam dana računajući od dana prijema zahteva, </a:t>
            </a:r>
            <a:r>
              <a:rPr lang="vi-VN" b="1" dirty="0" smtClean="0"/>
              <a:t>zaposleni ima pravo da zahteva zaštitu od inspekcije rada.</a:t>
            </a:r>
            <a:endParaRPr lang="vi-VN" dirty="0" smtClean="0"/>
          </a:p>
          <a:p>
            <a:r>
              <a:rPr lang="vi-VN" dirty="0" smtClean="0"/>
              <a:t>Kada zaposleni odbije da radi u slučajevima iz člana 33. navedenog zakona, a poslodavac smatra da zahtev zaposlenog nije opravdan, poslodavac ima zakonsku obavezu da odmah o tome obavesti inspekciju rada kako bi se utvrdila opravdanost zahteva zaposlenog.</a:t>
            </a:r>
          </a:p>
          <a:p>
            <a:endParaRPr lang="en-US" dirty="0"/>
          </a:p>
        </p:txBody>
      </p:sp>
      <p:sp>
        <p:nvSpPr>
          <p:cNvPr id="3" name="Title 2"/>
          <p:cNvSpPr>
            <a:spLocks noGrp="1"/>
          </p:cNvSpPr>
          <p:nvPr>
            <p:ph type="title"/>
          </p:nvPr>
        </p:nvSpPr>
        <p:spPr/>
        <p:txBody>
          <a:bodyPr>
            <a:normAutofit fontScale="90000"/>
          </a:bodyPr>
          <a:lstStyle/>
          <a:p>
            <a:r>
              <a:rPr lang="en-US" dirty="0" err="1" smtClean="0"/>
              <a:t>Otkaz</a:t>
            </a:r>
            <a:r>
              <a:rPr lang="en-US" dirty="0" smtClean="0"/>
              <a:t> </a:t>
            </a:r>
            <a:r>
              <a:rPr lang="en-US" dirty="0" err="1" smtClean="0"/>
              <a:t>zbog</a:t>
            </a:r>
            <a:r>
              <a:rPr lang="en-US" dirty="0" smtClean="0"/>
              <a:t> </a:t>
            </a:r>
            <a:r>
              <a:rPr lang="en-US" dirty="0" err="1" smtClean="0"/>
              <a:t>povrede</a:t>
            </a:r>
            <a:r>
              <a:rPr lang="en-US" dirty="0" smtClean="0"/>
              <a:t> </a:t>
            </a:r>
            <a:r>
              <a:rPr lang="en-US" dirty="0" err="1" smtClean="0"/>
              <a:t>radne</a:t>
            </a:r>
            <a:r>
              <a:rPr lang="en-US" dirty="0" smtClean="0"/>
              <a:t> </a:t>
            </a:r>
            <a:r>
              <a:rPr lang="en-US" dirty="0" err="1" smtClean="0"/>
              <a:t>obaveze</a:t>
            </a:r>
            <a:r>
              <a:rPr lang="en-US" dirty="0" smtClean="0"/>
              <a:t> </a:t>
            </a:r>
            <a:r>
              <a:rPr lang="en-US" dirty="0" err="1" smtClean="0"/>
              <a:t>zaposlenog</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vi-VN" dirty="0" smtClean="0"/>
              <a:t>Ako inspekcija rada utvrdi da je zaposleni neopravdano odbio da radi poslove iz člana 33. navedenog zakona, poslodavac može zaposlenom po tom osnovu da otkaže ugovor o radu, pod uslovom da je odbijanje poslova, odnosno radnog zadatka, bez opravdanog razloga, predviđeno kod poslodavca (opštim aktom ili ugovorom o radu) kao povreda radne obaveze.</a:t>
            </a:r>
          </a:p>
          <a:p>
            <a:r>
              <a:rPr lang="en-US" dirty="0" err="1" smtClean="0"/>
              <a:t>Iz</a:t>
            </a:r>
            <a:r>
              <a:rPr lang="en-US" dirty="0" smtClean="0"/>
              <a:t> </a:t>
            </a:r>
            <a:r>
              <a:rPr lang="en-US" dirty="0" err="1" smtClean="0"/>
              <a:t>napred</a:t>
            </a:r>
            <a:r>
              <a:rPr lang="en-US" dirty="0" smtClean="0"/>
              <a:t> </a:t>
            </a:r>
            <a:r>
              <a:rPr lang="en-US" dirty="0" err="1" smtClean="0"/>
              <a:t>navedenog</a:t>
            </a:r>
            <a:r>
              <a:rPr lang="en-US" dirty="0" smtClean="0"/>
              <a:t> </a:t>
            </a:r>
            <a:r>
              <a:rPr lang="en-US" dirty="0" err="1" smtClean="0"/>
              <a:t>proizilazi</a:t>
            </a:r>
            <a:r>
              <a:rPr lang="en-US" dirty="0" smtClean="0"/>
              <a:t> </a:t>
            </a:r>
            <a:r>
              <a:rPr lang="en-US" dirty="0" err="1" smtClean="0"/>
              <a:t>da</a:t>
            </a:r>
            <a:r>
              <a:rPr lang="en-US" dirty="0" smtClean="0"/>
              <a:t> </a:t>
            </a:r>
            <a:r>
              <a:rPr lang="en-US" dirty="0" err="1" smtClean="0"/>
              <a:t>poslodavac</a:t>
            </a:r>
            <a:r>
              <a:rPr lang="en-US" dirty="0" smtClean="0"/>
              <a:t> </a:t>
            </a:r>
            <a:r>
              <a:rPr lang="en-US" dirty="0" err="1" smtClean="0"/>
              <a:t>može</a:t>
            </a:r>
            <a:r>
              <a:rPr lang="en-US" dirty="0" smtClean="0"/>
              <a:t> </a:t>
            </a:r>
            <a:r>
              <a:rPr lang="en-US" dirty="0" err="1" smtClean="0"/>
              <a:t>da</a:t>
            </a:r>
            <a:r>
              <a:rPr lang="en-US" dirty="0" smtClean="0"/>
              <a:t> </a:t>
            </a:r>
            <a:r>
              <a:rPr lang="en-US" dirty="0" err="1" smtClean="0"/>
              <a:t>otkaže</a:t>
            </a:r>
            <a:r>
              <a:rPr lang="en-US" dirty="0" smtClean="0"/>
              <a:t> </a:t>
            </a:r>
            <a:r>
              <a:rPr lang="en-US" dirty="0" err="1" smtClean="0"/>
              <a:t>ugovor</a:t>
            </a:r>
            <a:r>
              <a:rPr lang="en-US" dirty="0" smtClean="0"/>
              <a:t> o </a:t>
            </a:r>
            <a:r>
              <a:rPr lang="en-US" dirty="0" err="1" smtClean="0"/>
              <a:t>radu</a:t>
            </a:r>
            <a:r>
              <a:rPr lang="en-US" dirty="0" smtClean="0"/>
              <a:t> </a:t>
            </a:r>
            <a:r>
              <a:rPr lang="en-US" dirty="0" err="1" smtClean="0"/>
              <a:t>samo</a:t>
            </a:r>
            <a:r>
              <a:rPr lang="en-US" dirty="0" smtClean="0"/>
              <a:t> </a:t>
            </a:r>
            <a:r>
              <a:rPr lang="en-US" dirty="0" err="1" smtClean="0"/>
              <a:t>ako</a:t>
            </a:r>
            <a:r>
              <a:rPr lang="en-US" dirty="0" smtClean="0"/>
              <a:t> </a:t>
            </a:r>
            <a:r>
              <a:rPr lang="en-US" dirty="0" err="1" smtClean="0"/>
              <a:t>za</a:t>
            </a:r>
            <a:r>
              <a:rPr lang="en-US" dirty="0" smtClean="0"/>
              <a:t> to </a:t>
            </a:r>
            <a:r>
              <a:rPr lang="en-US" dirty="0" err="1" smtClean="0"/>
              <a:t>postoji</a:t>
            </a:r>
            <a:r>
              <a:rPr lang="en-US" dirty="0" smtClean="0"/>
              <a:t> </a:t>
            </a:r>
            <a:r>
              <a:rPr lang="en-US" dirty="0" err="1" smtClean="0"/>
              <a:t>opravdan</a:t>
            </a:r>
            <a:r>
              <a:rPr lang="en-US" dirty="0" smtClean="0"/>
              <a:t> </a:t>
            </a:r>
            <a:r>
              <a:rPr lang="en-US" dirty="0" err="1" smtClean="0"/>
              <a:t>razlog</a:t>
            </a:r>
            <a:r>
              <a:rPr lang="en-US" dirty="0" smtClean="0"/>
              <a:t>, </a:t>
            </a:r>
            <a:r>
              <a:rPr lang="en-US" dirty="0" err="1" smtClean="0"/>
              <a:t>što</a:t>
            </a:r>
            <a:r>
              <a:rPr lang="en-US" dirty="0" smtClean="0"/>
              <a:t> </a:t>
            </a:r>
            <a:r>
              <a:rPr lang="en-US" dirty="0" err="1" smtClean="0"/>
              <a:t>znači</a:t>
            </a:r>
            <a:r>
              <a:rPr lang="en-US" dirty="0" smtClean="0"/>
              <a:t> </a:t>
            </a:r>
            <a:r>
              <a:rPr lang="en-US" dirty="0" err="1" smtClean="0"/>
              <a:t>da</a:t>
            </a:r>
            <a:r>
              <a:rPr lang="en-US" dirty="0" smtClean="0"/>
              <a:t> </a:t>
            </a:r>
            <a:r>
              <a:rPr lang="en-US" dirty="0" err="1" smtClean="0"/>
              <a:t>zaposleni</a:t>
            </a:r>
            <a:r>
              <a:rPr lang="en-US" dirty="0" smtClean="0"/>
              <a:t> </a:t>
            </a:r>
            <a:r>
              <a:rPr lang="en-US" dirty="0" err="1" smtClean="0"/>
              <a:t>uživa</a:t>
            </a:r>
            <a:r>
              <a:rPr lang="en-US" dirty="0" smtClean="0"/>
              <a:t> </a:t>
            </a:r>
            <a:r>
              <a:rPr lang="en-US" dirty="0" err="1" smtClean="0"/>
              <a:t>zaštitu</a:t>
            </a:r>
            <a:r>
              <a:rPr lang="en-US" dirty="0" smtClean="0"/>
              <a:t> </a:t>
            </a:r>
            <a:r>
              <a:rPr lang="en-US" dirty="0" err="1" smtClean="0"/>
              <a:t>ako</a:t>
            </a:r>
            <a:r>
              <a:rPr lang="en-US" dirty="0" smtClean="0"/>
              <a:t> </a:t>
            </a:r>
            <a:r>
              <a:rPr lang="en-US" dirty="0" err="1" smtClean="0"/>
              <a:t>odbije</a:t>
            </a:r>
            <a:r>
              <a:rPr lang="en-US" dirty="0" smtClean="0"/>
              <a:t> </a:t>
            </a:r>
            <a:r>
              <a:rPr lang="en-US" dirty="0" err="1" smtClean="0"/>
              <a:t>da</a:t>
            </a:r>
            <a:r>
              <a:rPr lang="en-US" dirty="0" smtClean="0"/>
              <a:t> </a:t>
            </a:r>
            <a:r>
              <a:rPr lang="en-US" dirty="0" err="1" smtClean="0"/>
              <a:t>obavlja</a:t>
            </a:r>
            <a:r>
              <a:rPr lang="en-US" dirty="0" smtClean="0"/>
              <a:t> </a:t>
            </a:r>
            <a:r>
              <a:rPr lang="en-US" dirty="0" err="1" smtClean="0"/>
              <a:t>poslove</a:t>
            </a:r>
            <a:r>
              <a:rPr lang="en-US" dirty="0" smtClean="0"/>
              <a:t> </a:t>
            </a:r>
            <a:r>
              <a:rPr lang="en-US" dirty="0" err="1" smtClean="0"/>
              <a:t>iz</a:t>
            </a:r>
            <a:r>
              <a:rPr lang="en-US" dirty="0" smtClean="0"/>
              <a:t> </a:t>
            </a:r>
            <a:r>
              <a:rPr lang="en-US" dirty="0" err="1" smtClean="0"/>
              <a:t>opravdanih</a:t>
            </a:r>
            <a:r>
              <a:rPr lang="en-US" dirty="0" smtClean="0"/>
              <a:t> </a:t>
            </a:r>
            <a:r>
              <a:rPr lang="en-US" dirty="0" err="1" smtClean="0"/>
              <a:t>razloga</a:t>
            </a:r>
            <a:r>
              <a:rPr lang="en-US" dirty="0" smtClean="0"/>
              <a:t>, u </a:t>
            </a:r>
            <a:r>
              <a:rPr lang="en-US" dirty="0" err="1" smtClean="0"/>
              <a:t>slučajevima</a:t>
            </a:r>
            <a:r>
              <a:rPr lang="en-US" dirty="0" smtClean="0"/>
              <a:t> </a:t>
            </a:r>
            <a:r>
              <a:rPr lang="en-US" dirty="0" err="1" smtClean="0"/>
              <a:t>koji</a:t>
            </a:r>
            <a:r>
              <a:rPr lang="en-US" dirty="0" smtClean="0"/>
              <a:t> </a:t>
            </a:r>
            <a:r>
              <a:rPr lang="en-US" dirty="0" err="1" smtClean="0"/>
              <a:t>su</a:t>
            </a:r>
            <a:r>
              <a:rPr lang="en-US" dirty="0" smtClean="0"/>
              <a:t> </a:t>
            </a:r>
            <a:r>
              <a:rPr lang="en-US" dirty="0" err="1" smtClean="0"/>
              <a:t>propisani</a:t>
            </a:r>
            <a:r>
              <a:rPr lang="en-US" dirty="0" smtClean="0"/>
              <a:t> </a:t>
            </a:r>
            <a:r>
              <a:rPr lang="en-US" dirty="0" err="1" smtClean="0"/>
              <a:t>odredbom</a:t>
            </a:r>
            <a:r>
              <a:rPr lang="en-US" dirty="0" smtClean="0"/>
              <a:t> </a:t>
            </a:r>
            <a:r>
              <a:rPr lang="en-US" dirty="0" err="1" smtClean="0"/>
              <a:t>člana</a:t>
            </a:r>
            <a:r>
              <a:rPr lang="en-US" dirty="0" smtClean="0"/>
              <a:t> 33. </a:t>
            </a:r>
            <a:r>
              <a:rPr lang="en-US" dirty="0" err="1" smtClean="0"/>
              <a:t>navedenog</a:t>
            </a:r>
            <a:r>
              <a:rPr lang="en-US" dirty="0" smtClean="0"/>
              <a:t> </a:t>
            </a:r>
            <a:r>
              <a:rPr lang="en-US" dirty="0" err="1" smtClean="0"/>
              <a:t>zakona</a:t>
            </a:r>
            <a:r>
              <a:rPr lang="en-US" dirty="0" smtClean="0"/>
              <a:t>.</a:t>
            </a:r>
          </a:p>
          <a:p>
            <a:endParaRPr lang="en-US" dirty="0"/>
          </a:p>
        </p:txBody>
      </p:sp>
      <p:sp>
        <p:nvSpPr>
          <p:cNvPr id="3" name="Title 2"/>
          <p:cNvSpPr>
            <a:spLocks noGrp="1"/>
          </p:cNvSpPr>
          <p:nvPr>
            <p:ph type="title"/>
          </p:nvPr>
        </p:nvSpPr>
        <p:spPr/>
        <p:txBody>
          <a:bodyPr>
            <a:normAutofit fontScale="90000"/>
          </a:bodyPr>
          <a:lstStyle/>
          <a:p>
            <a:r>
              <a:rPr lang="en-US" dirty="0" err="1" smtClean="0"/>
              <a:t>Otkaz</a:t>
            </a:r>
            <a:r>
              <a:rPr lang="en-US" dirty="0" smtClean="0"/>
              <a:t> </a:t>
            </a:r>
            <a:r>
              <a:rPr lang="en-US" dirty="0" err="1" smtClean="0"/>
              <a:t>zbog</a:t>
            </a:r>
            <a:r>
              <a:rPr lang="en-US" dirty="0" smtClean="0"/>
              <a:t> </a:t>
            </a:r>
            <a:r>
              <a:rPr lang="en-US" dirty="0" err="1" smtClean="0"/>
              <a:t>povrede</a:t>
            </a:r>
            <a:r>
              <a:rPr lang="en-US" dirty="0" smtClean="0"/>
              <a:t> </a:t>
            </a:r>
            <a:r>
              <a:rPr lang="en-US" dirty="0" err="1" smtClean="0"/>
              <a:t>radne</a:t>
            </a:r>
            <a:r>
              <a:rPr lang="en-US" dirty="0" smtClean="0"/>
              <a:t> </a:t>
            </a:r>
            <a:r>
              <a:rPr lang="en-US" dirty="0" err="1" smtClean="0"/>
              <a:t>obaveze</a:t>
            </a:r>
            <a:r>
              <a:rPr lang="en-US" dirty="0" smtClean="0"/>
              <a:t> </a:t>
            </a:r>
            <a:r>
              <a:rPr lang="en-US" dirty="0" err="1" smtClean="0"/>
              <a:t>zaposlenog</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vi-VN" dirty="0" smtClean="0"/>
              <a:t>Za otkaz ugovora o radu po osnovu povrede radne obaveze, dva su bitna uslova:</a:t>
            </a:r>
          </a:p>
          <a:p>
            <a:r>
              <a:rPr lang="vi-VN" dirty="0" smtClean="0"/>
              <a:t>• da su povrede radne obaveze utvrđene ugovorom o radu ili opštim aktom; </a:t>
            </a:r>
          </a:p>
          <a:p>
            <a:r>
              <a:rPr lang="vi-VN" dirty="0" smtClean="0"/>
              <a:t>• da postoji i krivica zaposlenog za učinjenu povredu radne obaveze.</a:t>
            </a:r>
          </a:p>
          <a:p>
            <a:r>
              <a:rPr lang="vi-VN" dirty="0" smtClean="0"/>
              <a:t>Ako nema krivice zaposlenog, bez obzira na učinjenu povredu radne obaveze, nema ni odgovornosti i u svakom konkretnom slučaju odgovornost mora da se utvrđuje. </a:t>
            </a:r>
          </a:p>
          <a:p>
            <a:endParaRPr lang="en-US" dirty="0"/>
          </a:p>
        </p:txBody>
      </p:sp>
      <p:sp>
        <p:nvSpPr>
          <p:cNvPr id="3" name="Title 2"/>
          <p:cNvSpPr>
            <a:spLocks noGrp="1"/>
          </p:cNvSpPr>
          <p:nvPr>
            <p:ph type="title"/>
          </p:nvPr>
        </p:nvSpPr>
        <p:spPr/>
        <p:txBody>
          <a:bodyPr>
            <a:normAutofit fontScale="90000"/>
          </a:bodyPr>
          <a:lstStyle/>
          <a:p>
            <a:r>
              <a:rPr lang="en-US" dirty="0" err="1" smtClean="0"/>
              <a:t>Otkaz</a:t>
            </a:r>
            <a:r>
              <a:rPr lang="en-US" dirty="0" smtClean="0"/>
              <a:t> </a:t>
            </a:r>
            <a:r>
              <a:rPr lang="en-US" dirty="0" err="1" smtClean="0"/>
              <a:t>zbog</a:t>
            </a:r>
            <a:r>
              <a:rPr lang="en-US" dirty="0" smtClean="0"/>
              <a:t> </a:t>
            </a:r>
            <a:r>
              <a:rPr lang="en-US" dirty="0" err="1" smtClean="0"/>
              <a:t>povrede</a:t>
            </a:r>
            <a:r>
              <a:rPr lang="en-US" dirty="0" smtClean="0"/>
              <a:t> </a:t>
            </a:r>
            <a:r>
              <a:rPr lang="en-US" dirty="0" err="1" smtClean="0"/>
              <a:t>radne</a:t>
            </a:r>
            <a:r>
              <a:rPr lang="en-US" dirty="0" smtClean="0"/>
              <a:t> </a:t>
            </a:r>
            <a:r>
              <a:rPr lang="en-US" dirty="0" err="1" smtClean="0"/>
              <a:t>obaveze</a:t>
            </a:r>
            <a:r>
              <a:rPr lang="en-US" dirty="0" smtClean="0"/>
              <a:t> </a:t>
            </a:r>
            <a:r>
              <a:rPr lang="en-US" dirty="0" err="1" smtClean="0"/>
              <a:t>zaposlenog</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vi-VN" dirty="0" smtClean="0"/>
              <a:t>Prema članu 179. tačka 3) Zakona, jedan od osnova za otkaz ugovora o radu je i nepoštovanje radne discipline, odnosno ako je ponašanje zaposlenog takvo da ne može da nastavi rad kod poslodavca. </a:t>
            </a:r>
          </a:p>
          <a:p>
            <a:r>
              <a:rPr lang="vi-VN" dirty="0" smtClean="0"/>
              <a:t>Šta se smatra nepoštovanjem radne discipline, odnosno ponašanjem zaposlenog zbog koga on ne može da nastavi rad kod poslodavca, kao osnova za davanje otkaza utvrđuje poslodavac svojim aktom. Akt kojim se propisuju ova pravila treba da donese direktor, odnosno preduzetnik.</a:t>
            </a:r>
          </a:p>
          <a:p>
            <a:endParaRPr lang="en-US" dirty="0"/>
          </a:p>
        </p:txBody>
      </p:sp>
      <p:sp>
        <p:nvSpPr>
          <p:cNvPr id="3" name="Title 2"/>
          <p:cNvSpPr>
            <a:spLocks noGrp="1"/>
          </p:cNvSpPr>
          <p:nvPr>
            <p:ph type="title"/>
          </p:nvPr>
        </p:nvSpPr>
        <p:spPr/>
        <p:txBody>
          <a:bodyPr>
            <a:normAutofit fontScale="90000"/>
          </a:bodyPr>
          <a:lstStyle/>
          <a:p>
            <a:r>
              <a:rPr lang="en-US" dirty="0" err="1" smtClean="0"/>
              <a:t>Otkaz</a:t>
            </a:r>
            <a:r>
              <a:rPr lang="en-US" dirty="0" smtClean="0"/>
              <a:t> </a:t>
            </a:r>
            <a:r>
              <a:rPr lang="en-US" dirty="0" err="1" smtClean="0"/>
              <a:t>zbog</a:t>
            </a:r>
            <a:r>
              <a:rPr lang="en-US" dirty="0" smtClean="0"/>
              <a:t> </a:t>
            </a:r>
            <a:r>
              <a:rPr lang="en-US" dirty="0" err="1" smtClean="0"/>
              <a:t>nepoštovanja</a:t>
            </a:r>
            <a:r>
              <a:rPr lang="en-US" dirty="0" smtClean="0"/>
              <a:t> </a:t>
            </a:r>
            <a:r>
              <a:rPr lang="sr-Latn-CS" dirty="0" smtClean="0"/>
              <a:t>RD</a:t>
            </a:r>
            <a:r>
              <a:rPr lang="en-US" dirty="0" smtClean="0"/>
              <a:t>, </a:t>
            </a:r>
            <a:r>
              <a:rPr lang="en-US" dirty="0" err="1" smtClean="0"/>
              <a:t>odnosno</a:t>
            </a:r>
            <a:r>
              <a:rPr lang="en-US" dirty="0" smtClean="0"/>
              <a:t> </a:t>
            </a:r>
            <a:r>
              <a:rPr lang="en-US" dirty="0" err="1" smtClean="0"/>
              <a:t>nedozvoljenog</a:t>
            </a:r>
            <a:r>
              <a:rPr lang="en-US" dirty="0" smtClean="0"/>
              <a:t> </a:t>
            </a:r>
            <a:r>
              <a:rPr lang="en-US" dirty="0" err="1" smtClean="0"/>
              <a:t>ponašanja</a:t>
            </a:r>
            <a:r>
              <a:rPr lang="en-US"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err="1" smtClean="0"/>
              <a:t>Učinak</a:t>
            </a:r>
            <a:r>
              <a:rPr lang="en-US" dirty="0" smtClean="0"/>
              <a:t> </a:t>
            </a:r>
            <a:r>
              <a:rPr lang="en-US" dirty="0" err="1" smtClean="0"/>
              <a:t>tih</a:t>
            </a:r>
            <a:r>
              <a:rPr lang="en-US" dirty="0" smtClean="0"/>
              <a:t> </a:t>
            </a:r>
            <a:r>
              <a:rPr lang="en-US" dirty="0" err="1" smtClean="0"/>
              <a:t>sankcija</a:t>
            </a:r>
            <a:r>
              <a:rPr lang="en-US" dirty="0" smtClean="0"/>
              <a:t> je </a:t>
            </a:r>
            <a:r>
              <a:rPr lang="en-US" dirty="0" err="1" smtClean="0"/>
              <a:t>relativan</a:t>
            </a:r>
            <a:r>
              <a:rPr lang="en-US" dirty="0" smtClean="0"/>
              <a:t> </a:t>
            </a:r>
            <a:r>
              <a:rPr lang="en-US" dirty="0" err="1" smtClean="0"/>
              <a:t>i</a:t>
            </a:r>
            <a:r>
              <a:rPr lang="en-US" dirty="0" smtClean="0"/>
              <a:t> </a:t>
            </a:r>
            <a:r>
              <a:rPr lang="en-US" dirty="0" err="1" smtClean="0"/>
              <a:t>zavisi</a:t>
            </a:r>
            <a:r>
              <a:rPr lang="en-US" dirty="0" smtClean="0"/>
              <a:t> </a:t>
            </a:r>
            <a:r>
              <a:rPr lang="en-US" dirty="0" err="1" smtClean="0"/>
              <a:t>od</a:t>
            </a:r>
            <a:r>
              <a:rPr lang="en-US" dirty="0" smtClean="0"/>
              <a:t> </a:t>
            </a:r>
            <a:r>
              <a:rPr lang="en-US" dirty="0" err="1" smtClean="0"/>
              <a:t>individualnih</a:t>
            </a:r>
            <a:r>
              <a:rPr lang="en-US" dirty="0" smtClean="0"/>
              <a:t> </a:t>
            </a:r>
            <a:r>
              <a:rPr lang="en-US" dirty="0" err="1" smtClean="0"/>
              <a:t>svojstava</a:t>
            </a:r>
            <a:r>
              <a:rPr lang="en-US" dirty="0" smtClean="0"/>
              <a:t> </a:t>
            </a:r>
            <a:r>
              <a:rPr lang="en-US" dirty="0" err="1" smtClean="0"/>
              <a:t>dotične</a:t>
            </a:r>
            <a:r>
              <a:rPr lang="en-US" dirty="0" smtClean="0"/>
              <a:t> </a:t>
            </a:r>
            <a:r>
              <a:rPr lang="en-US" dirty="0" err="1" smtClean="0"/>
              <a:t>osobe</a:t>
            </a:r>
            <a:r>
              <a:rPr lang="en-US" dirty="0" smtClean="0"/>
              <a:t>. </a:t>
            </a:r>
            <a:r>
              <a:rPr lang="en-US" dirty="0" err="1" smtClean="0"/>
              <a:t>Otuda</a:t>
            </a:r>
            <a:r>
              <a:rPr lang="en-US" dirty="0" smtClean="0"/>
              <a:t> </a:t>
            </a:r>
            <a:r>
              <a:rPr lang="en-US" dirty="0" err="1" smtClean="0"/>
              <a:t>i</a:t>
            </a:r>
            <a:r>
              <a:rPr lang="en-US" dirty="0" smtClean="0"/>
              <a:t> </a:t>
            </a:r>
            <a:r>
              <a:rPr lang="en-US" dirty="0" err="1" smtClean="0"/>
              <a:t>jačanje</a:t>
            </a:r>
            <a:r>
              <a:rPr lang="en-US" dirty="0" smtClean="0"/>
              <a:t> </a:t>
            </a:r>
            <a:r>
              <a:rPr lang="en-US" dirty="0" err="1" smtClean="0"/>
              <a:t>intenziteta</a:t>
            </a:r>
            <a:r>
              <a:rPr lang="en-US" dirty="0" smtClean="0"/>
              <a:t> </a:t>
            </a:r>
            <a:r>
              <a:rPr lang="en-US" dirty="0" err="1" smtClean="0"/>
              <a:t>kroz</a:t>
            </a:r>
            <a:r>
              <a:rPr lang="en-US" dirty="0" smtClean="0"/>
              <a:t> </a:t>
            </a:r>
            <a:r>
              <a:rPr lang="en-US" dirty="0" err="1" smtClean="0"/>
              <a:t>oblike</a:t>
            </a:r>
            <a:r>
              <a:rPr lang="en-US" dirty="0" smtClean="0"/>
              <a:t> </a:t>
            </a:r>
            <a:r>
              <a:rPr lang="en-US" dirty="0" err="1" smtClean="0"/>
              <a:t>javnosti</a:t>
            </a:r>
            <a:r>
              <a:rPr lang="en-US" dirty="0" smtClean="0"/>
              <a:t>, </a:t>
            </a:r>
            <a:r>
              <a:rPr lang="en-US" dirty="0" err="1" smtClean="0"/>
              <a:t>pismenog</a:t>
            </a:r>
            <a:r>
              <a:rPr lang="en-US" dirty="0" smtClean="0"/>
              <a:t> </a:t>
            </a:r>
            <a:r>
              <a:rPr lang="en-US" dirty="0" err="1" smtClean="0"/>
              <a:t>saopštavanja</a:t>
            </a:r>
            <a:r>
              <a:rPr lang="en-US" dirty="0" smtClean="0"/>
              <a:t> </a:t>
            </a:r>
            <a:r>
              <a:rPr lang="en-US" dirty="0" err="1" smtClean="0"/>
              <a:t>itd</a:t>
            </a:r>
            <a:r>
              <a:rPr lang="en-US" dirty="0" smtClean="0"/>
              <a:t>.</a:t>
            </a:r>
          </a:p>
          <a:p>
            <a:r>
              <a:rPr lang="en-US" dirty="0" err="1" smtClean="0"/>
              <a:t>Sankcije</a:t>
            </a:r>
            <a:r>
              <a:rPr lang="en-US" dirty="0" smtClean="0"/>
              <a:t> </a:t>
            </a:r>
            <a:r>
              <a:rPr lang="en-US" dirty="0" err="1" smtClean="0"/>
              <a:t>moralnog</a:t>
            </a:r>
            <a:r>
              <a:rPr lang="en-US" dirty="0" smtClean="0"/>
              <a:t> </a:t>
            </a:r>
            <a:r>
              <a:rPr lang="en-US" dirty="0" err="1" smtClean="0"/>
              <a:t>dejstva</a:t>
            </a:r>
            <a:r>
              <a:rPr lang="en-US" dirty="0" smtClean="0"/>
              <a:t> u </a:t>
            </a:r>
            <a:r>
              <a:rPr lang="en-US" dirty="0" err="1" smtClean="0"/>
              <a:t>disciplinskoj</a:t>
            </a:r>
            <a:r>
              <a:rPr lang="en-US" dirty="0" smtClean="0"/>
              <a:t> </a:t>
            </a:r>
            <a:r>
              <a:rPr lang="en-US" dirty="0" err="1" smtClean="0"/>
              <a:t>odgovornosti</a:t>
            </a:r>
            <a:r>
              <a:rPr lang="en-US" dirty="0" smtClean="0"/>
              <a:t> u </a:t>
            </a:r>
            <a:r>
              <a:rPr lang="en-US" dirty="0" err="1" smtClean="0"/>
              <a:t>potpunosti</a:t>
            </a:r>
            <a:r>
              <a:rPr lang="en-US" dirty="0" smtClean="0"/>
              <a:t> </a:t>
            </a:r>
            <a:r>
              <a:rPr lang="en-US" dirty="0" err="1" smtClean="0"/>
              <a:t>su</a:t>
            </a:r>
            <a:r>
              <a:rPr lang="en-US" dirty="0" smtClean="0"/>
              <a:t> </a:t>
            </a:r>
            <a:r>
              <a:rPr lang="en-US" dirty="0" err="1" smtClean="0"/>
              <a:t>eliminisane</a:t>
            </a:r>
            <a:r>
              <a:rPr lang="en-US" dirty="0" smtClean="0"/>
              <a:t> </a:t>
            </a:r>
            <a:r>
              <a:rPr lang="en-US" dirty="0" err="1" smtClean="0"/>
              <a:t>važećim</a:t>
            </a:r>
            <a:r>
              <a:rPr lang="en-US" dirty="0" smtClean="0"/>
              <a:t> </a:t>
            </a:r>
            <a:r>
              <a:rPr lang="en-US" dirty="0" err="1" smtClean="0"/>
              <a:t>radnim</a:t>
            </a:r>
            <a:r>
              <a:rPr lang="en-US" dirty="0" smtClean="0"/>
              <a:t> </a:t>
            </a:r>
            <a:r>
              <a:rPr lang="en-US" dirty="0" err="1" smtClean="0"/>
              <a:t>zakonodavstvom</a:t>
            </a:r>
            <a:r>
              <a:rPr lang="en-US" dirty="0" smtClean="0"/>
              <a:t>.</a:t>
            </a:r>
            <a:r>
              <a:rPr lang="sr-Latn-CS" dirty="0" smtClean="0"/>
              <a:t>  Drugi zakoni predviđaju ove moralne disciplinske sankcije. Npr. odredba člana člana 115. stav 1. tačka 2) Zakona o osnovama sistema obrazovanja i vaspitanja ("Sl. glasnik RS", br. 72/2009 i 52/2011) predviđa vaspitno-disciplinsku meru UKOR DIREKTORA za težu povredu obaveze (zabrane) od strane učenika.</a:t>
            </a:r>
            <a:endParaRPr lang="en-US" dirty="0" smtClean="0"/>
          </a:p>
          <a:p>
            <a:endParaRPr lang="en-US" dirty="0"/>
          </a:p>
        </p:txBody>
      </p:sp>
      <p:sp>
        <p:nvSpPr>
          <p:cNvPr id="2" name="Title 1"/>
          <p:cNvSpPr>
            <a:spLocks noGrp="1"/>
          </p:cNvSpPr>
          <p:nvPr>
            <p:ph type="title"/>
          </p:nvPr>
        </p:nvSpPr>
        <p:spPr/>
        <p:txBody>
          <a:bodyPr/>
          <a:lstStyle/>
          <a:p>
            <a:r>
              <a:rPr lang="sr-Cyrl-CS" dirty="0"/>
              <a:t>Vrste disciplinskih sankcija</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Uslovi</a:t>
            </a:r>
            <a:r>
              <a:rPr lang="en-US" dirty="0" smtClean="0"/>
              <a:t> </a:t>
            </a:r>
            <a:r>
              <a:rPr lang="en-US" dirty="0" err="1" smtClean="0"/>
              <a:t>za</a:t>
            </a:r>
            <a:r>
              <a:rPr lang="en-US" dirty="0" smtClean="0"/>
              <a:t> </a:t>
            </a:r>
            <a:r>
              <a:rPr lang="en-US" dirty="0" err="1" smtClean="0"/>
              <a:t>davanje</a:t>
            </a:r>
            <a:r>
              <a:rPr lang="en-US" dirty="0" smtClean="0"/>
              <a:t> </a:t>
            </a:r>
            <a:r>
              <a:rPr lang="en-US" dirty="0" err="1" smtClean="0"/>
              <a:t>otkaza</a:t>
            </a:r>
            <a:r>
              <a:rPr lang="en-US" dirty="0" smtClean="0"/>
              <a:t> </a:t>
            </a:r>
            <a:r>
              <a:rPr lang="en-US" dirty="0" err="1" smtClean="0"/>
              <a:t>ugovora</a:t>
            </a:r>
            <a:r>
              <a:rPr lang="en-US" dirty="0" smtClean="0"/>
              <a:t> o </a:t>
            </a:r>
            <a:r>
              <a:rPr lang="en-US" dirty="0" err="1" smtClean="0"/>
              <a:t>radu</a:t>
            </a:r>
            <a:r>
              <a:rPr lang="en-US" dirty="0" smtClean="0"/>
              <a:t> </a:t>
            </a:r>
            <a:r>
              <a:rPr lang="en-US" dirty="0" err="1" smtClean="0"/>
              <a:t>su</a:t>
            </a:r>
            <a:r>
              <a:rPr lang="en-US" dirty="0" smtClean="0"/>
              <a:t>:</a:t>
            </a:r>
          </a:p>
          <a:p>
            <a:r>
              <a:rPr lang="en-US" dirty="0" smtClean="0"/>
              <a:t>• </a:t>
            </a:r>
            <a:r>
              <a:rPr lang="en-US" dirty="0" err="1" smtClean="0"/>
              <a:t>da</a:t>
            </a:r>
            <a:r>
              <a:rPr lang="en-US" dirty="0" smtClean="0"/>
              <a:t> je </a:t>
            </a:r>
            <a:r>
              <a:rPr lang="en-US" dirty="0" err="1" smtClean="0"/>
              <a:t>aktom</a:t>
            </a:r>
            <a:r>
              <a:rPr lang="en-US" dirty="0" smtClean="0"/>
              <a:t> </a:t>
            </a:r>
            <a:r>
              <a:rPr lang="en-US" dirty="0" err="1" smtClean="0"/>
              <a:t>poslodavca</a:t>
            </a:r>
            <a:r>
              <a:rPr lang="en-US" dirty="0" smtClean="0"/>
              <a:t> </a:t>
            </a:r>
            <a:r>
              <a:rPr lang="en-US" dirty="0" err="1" smtClean="0"/>
              <a:t>propisano</a:t>
            </a:r>
            <a:r>
              <a:rPr lang="en-US" dirty="0" smtClean="0"/>
              <a:t> </a:t>
            </a:r>
            <a:r>
              <a:rPr lang="en-US" dirty="0" err="1" smtClean="0"/>
              <a:t>šta</a:t>
            </a:r>
            <a:r>
              <a:rPr lang="en-US" dirty="0" smtClean="0"/>
              <a:t> se </a:t>
            </a:r>
            <a:r>
              <a:rPr lang="en-US" dirty="0" err="1" smtClean="0"/>
              <a:t>smatra</a:t>
            </a:r>
            <a:r>
              <a:rPr lang="en-US" dirty="0" smtClean="0"/>
              <a:t> </a:t>
            </a:r>
            <a:r>
              <a:rPr lang="en-US" dirty="0" err="1" smtClean="0"/>
              <a:t>nepoštovanjem</a:t>
            </a:r>
            <a:r>
              <a:rPr lang="en-US" dirty="0" smtClean="0"/>
              <a:t> </a:t>
            </a:r>
            <a:r>
              <a:rPr lang="en-US" dirty="0" err="1" smtClean="0"/>
              <a:t>radne</a:t>
            </a:r>
            <a:r>
              <a:rPr lang="en-US" dirty="0" smtClean="0"/>
              <a:t> discipline, </a:t>
            </a:r>
            <a:r>
              <a:rPr lang="en-US" dirty="0" err="1" smtClean="0"/>
              <a:t>odnosno</a:t>
            </a:r>
            <a:r>
              <a:rPr lang="en-US" dirty="0" smtClean="0"/>
              <a:t> </a:t>
            </a:r>
            <a:r>
              <a:rPr lang="en-US" dirty="0" err="1" smtClean="0"/>
              <a:t>nedozvoljenim</a:t>
            </a:r>
            <a:r>
              <a:rPr lang="en-US" dirty="0" smtClean="0"/>
              <a:t> </a:t>
            </a:r>
            <a:r>
              <a:rPr lang="en-US" dirty="0" err="1" smtClean="0"/>
              <a:t>ponašanjem</a:t>
            </a:r>
            <a:r>
              <a:rPr lang="en-US" dirty="0" smtClean="0"/>
              <a:t> </a:t>
            </a:r>
            <a:r>
              <a:rPr lang="en-US" dirty="0" err="1" smtClean="0"/>
              <a:t>zaposlenog</a:t>
            </a:r>
            <a:r>
              <a:rPr lang="en-US" dirty="0" smtClean="0"/>
              <a:t>;</a:t>
            </a:r>
          </a:p>
          <a:p>
            <a:r>
              <a:rPr lang="en-US" dirty="0" smtClean="0"/>
              <a:t>• </a:t>
            </a:r>
            <a:r>
              <a:rPr lang="en-US" dirty="0" err="1" smtClean="0"/>
              <a:t>da</a:t>
            </a:r>
            <a:r>
              <a:rPr lang="en-US" dirty="0" smtClean="0"/>
              <a:t> je </a:t>
            </a:r>
            <a:r>
              <a:rPr lang="en-US" dirty="0" err="1" smtClean="0"/>
              <a:t>došlo</a:t>
            </a:r>
            <a:r>
              <a:rPr lang="en-US" dirty="0" smtClean="0"/>
              <a:t> do </a:t>
            </a:r>
            <a:r>
              <a:rPr lang="en-US" dirty="0" err="1" smtClean="0"/>
              <a:t>povrede</a:t>
            </a:r>
            <a:r>
              <a:rPr lang="en-US" dirty="0" smtClean="0"/>
              <a:t> </a:t>
            </a:r>
            <a:r>
              <a:rPr lang="en-US" dirty="0" err="1" smtClean="0"/>
              <a:t>radne</a:t>
            </a:r>
            <a:r>
              <a:rPr lang="en-US" dirty="0" smtClean="0"/>
              <a:t> discipline, </a:t>
            </a:r>
            <a:r>
              <a:rPr lang="en-US" dirty="0" err="1" smtClean="0"/>
              <a:t>odnosno</a:t>
            </a:r>
            <a:r>
              <a:rPr lang="en-US" dirty="0" smtClean="0"/>
              <a:t> </a:t>
            </a:r>
            <a:r>
              <a:rPr lang="en-US" dirty="0" err="1" smtClean="0"/>
              <a:t>propisanog</a:t>
            </a:r>
            <a:r>
              <a:rPr lang="en-US" dirty="0" smtClean="0"/>
              <a:t> </a:t>
            </a:r>
            <a:r>
              <a:rPr lang="en-US" dirty="0" err="1" smtClean="0"/>
              <a:t>ponašanja</a:t>
            </a:r>
            <a:r>
              <a:rPr lang="en-US" dirty="0" smtClean="0"/>
              <a:t>.</a:t>
            </a:r>
          </a:p>
          <a:p>
            <a:endParaRPr lang="en-US" dirty="0"/>
          </a:p>
        </p:txBody>
      </p:sp>
      <p:sp>
        <p:nvSpPr>
          <p:cNvPr id="3" name="Title 2"/>
          <p:cNvSpPr>
            <a:spLocks noGrp="1"/>
          </p:cNvSpPr>
          <p:nvPr>
            <p:ph type="title"/>
          </p:nvPr>
        </p:nvSpPr>
        <p:spPr/>
        <p:txBody>
          <a:bodyPr>
            <a:normAutofit fontScale="90000"/>
          </a:bodyPr>
          <a:lstStyle/>
          <a:p>
            <a:r>
              <a:rPr lang="en-US" dirty="0" err="1" smtClean="0"/>
              <a:t>Otkaz</a:t>
            </a:r>
            <a:r>
              <a:rPr lang="en-US" dirty="0" smtClean="0"/>
              <a:t> </a:t>
            </a:r>
            <a:r>
              <a:rPr lang="en-US" dirty="0" err="1" smtClean="0"/>
              <a:t>zbog</a:t>
            </a:r>
            <a:r>
              <a:rPr lang="en-US" dirty="0" smtClean="0"/>
              <a:t> </a:t>
            </a:r>
            <a:r>
              <a:rPr lang="en-US" dirty="0" err="1" smtClean="0"/>
              <a:t>nepoštovanja</a:t>
            </a:r>
            <a:r>
              <a:rPr lang="en-US" dirty="0" smtClean="0"/>
              <a:t> </a:t>
            </a:r>
            <a:r>
              <a:rPr lang="sr-Latn-CS" dirty="0" smtClean="0"/>
              <a:t>RD</a:t>
            </a:r>
            <a:r>
              <a:rPr lang="en-US" dirty="0" smtClean="0"/>
              <a:t>, </a:t>
            </a:r>
            <a:r>
              <a:rPr lang="en-US" dirty="0" err="1" smtClean="0"/>
              <a:t>odnosno</a:t>
            </a:r>
            <a:r>
              <a:rPr lang="en-US" dirty="0" smtClean="0"/>
              <a:t> </a:t>
            </a:r>
            <a:r>
              <a:rPr lang="en-US" dirty="0" err="1" smtClean="0"/>
              <a:t>nedozvoljenog</a:t>
            </a:r>
            <a:r>
              <a:rPr lang="en-US" dirty="0" smtClean="0"/>
              <a:t> </a:t>
            </a:r>
            <a:r>
              <a:rPr lang="en-US" dirty="0" err="1" smtClean="0"/>
              <a:t>ponašanja</a:t>
            </a:r>
            <a:r>
              <a:rPr lang="en-US" dirty="0" smtClean="0"/>
              <a:t> </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vi-VN" dirty="0" smtClean="0"/>
              <a:t>Uobičajeni slučajevi nepoštovanja radne discipline, odnosno nedozvoljenog ponašanja zaposlenog su inače poznati u praksi i ranije su bili propisivani kao osnov za pokretanje disciplinskog postupka. </a:t>
            </a:r>
            <a:r>
              <a:rPr lang="vi-VN" b="1" dirty="0" smtClean="0"/>
              <a:t>Zakon ne poznaje disciplinski postupak, ali daje mogućnost poslodavcu da svojim aktom propiše šta se smatra nepoštovanjem radne discipline, odnosno ponašanje zaposlenog zbog koga on ne može da nastavi rad kod poslodavca i po tom osnovu daje mogućnost otkaza ugovora o radu bez ikakve procedure vođenja disciplinskog postupka. </a:t>
            </a:r>
            <a:endParaRPr lang="vi-VN" dirty="0" smtClean="0"/>
          </a:p>
          <a:p>
            <a:endParaRPr lang="en-US" dirty="0"/>
          </a:p>
        </p:txBody>
      </p:sp>
      <p:sp>
        <p:nvSpPr>
          <p:cNvPr id="3" name="Title 2"/>
          <p:cNvSpPr>
            <a:spLocks noGrp="1"/>
          </p:cNvSpPr>
          <p:nvPr>
            <p:ph type="title"/>
          </p:nvPr>
        </p:nvSpPr>
        <p:spPr/>
        <p:txBody>
          <a:bodyPr>
            <a:normAutofit fontScale="90000"/>
          </a:bodyPr>
          <a:lstStyle/>
          <a:p>
            <a:r>
              <a:rPr lang="en-US" dirty="0" err="1" smtClean="0"/>
              <a:t>Otkaz</a:t>
            </a:r>
            <a:r>
              <a:rPr lang="en-US" dirty="0" smtClean="0"/>
              <a:t> </a:t>
            </a:r>
            <a:r>
              <a:rPr lang="en-US" dirty="0" err="1" smtClean="0"/>
              <a:t>zbog</a:t>
            </a:r>
            <a:r>
              <a:rPr lang="en-US" dirty="0" smtClean="0"/>
              <a:t> </a:t>
            </a:r>
            <a:r>
              <a:rPr lang="en-US" dirty="0" err="1" smtClean="0"/>
              <a:t>nepoštovanja</a:t>
            </a:r>
            <a:r>
              <a:rPr lang="en-US" dirty="0" smtClean="0"/>
              <a:t> </a:t>
            </a:r>
            <a:r>
              <a:rPr lang="sr-Latn-CS" dirty="0" smtClean="0"/>
              <a:t>RD</a:t>
            </a:r>
            <a:r>
              <a:rPr lang="en-US" dirty="0" smtClean="0"/>
              <a:t>, </a:t>
            </a:r>
            <a:r>
              <a:rPr lang="en-US" dirty="0" err="1" smtClean="0"/>
              <a:t>odnosno</a:t>
            </a:r>
            <a:r>
              <a:rPr lang="en-US" dirty="0" smtClean="0"/>
              <a:t> </a:t>
            </a:r>
            <a:r>
              <a:rPr lang="en-US" dirty="0" err="1" smtClean="0"/>
              <a:t>nedozvoljenog</a:t>
            </a:r>
            <a:r>
              <a:rPr lang="en-US" dirty="0" smtClean="0"/>
              <a:t> </a:t>
            </a:r>
            <a:r>
              <a:rPr lang="en-US" dirty="0" err="1" smtClean="0"/>
              <a:t>ponašanja</a:t>
            </a:r>
            <a:r>
              <a:rPr lang="en-US" dirty="0" smtClean="0"/>
              <a:t> </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vi-VN" dirty="0" smtClean="0"/>
              <a:t>Pod nepoštovanjem radne discipline smatra se nepoštovanje utvrđenih pravila na radu, kao što su:</a:t>
            </a:r>
          </a:p>
          <a:p>
            <a:r>
              <a:rPr lang="vi-VN" dirty="0" smtClean="0"/>
              <a:t>• neopravdano izostajanje sa rada više radnih dana;</a:t>
            </a:r>
          </a:p>
          <a:p>
            <a:r>
              <a:rPr lang="vi-VN" dirty="0" smtClean="0"/>
              <a:t>• neopravdano izostajanje sa rada više puta u toku meseca sa prekidima;</a:t>
            </a:r>
          </a:p>
          <a:p>
            <a:r>
              <a:rPr lang="vi-VN" dirty="0" smtClean="0"/>
              <a:t>• kašnjenje na posao ili napuštanje rada pre kraja radnog vremena;</a:t>
            </a:r>
          </a:p>
          <a:p>
            <a:r>
              <a:rPr lang="vi-VN" dirty="0" smtClean="0"/>
              <a:t>• odsustvo ili odlazak na godišnji odmor bez rešenja o korišćenju godišnjeg odmora.</a:t>
            </a:r>
          </a:p>
          <a:p>
            <a:endParaRPr lang="en-US" dirty="0"/>
          </a:p>
        </p:txBody>
      </p:sp>
      <p:sp>
        <p:nvSpPr>
          <p:cNvPr id="3" name="Title 2"/>
          <p:cNvSpPr>
            <a:spLocks noGrp="1"/>
          </p:cNvSpPr>
          <p:nvPr>
            <p:ph type="title"/>
          </p:nvPr>
        </p:nvSpPr>
        <p:spPr/>
        <p:txBody>
          <a:bodyPr>
            <a:normAutofit fontScale="90000"/>
          </a:bodyPr>
          <a:lstStyle/>
          <a:p>
            <a:r>
              <a:rPr lang="en-US" dirty="0" err="1" smtClean="0"/>
              <a:t>Otkaz</a:t>
            </a:r>
            <a:r>
              <a:rPr lang="en-US" dirty="0" smtClean="0"/>
              <a:t> </a:t>
            </a:r>
            <a:r>
              <a:rPr lang="en-US" dirty="0" err="1" smtClean="0"/>
              <a:t>zbog</a:t>
            </a:r>
            <a:r>
              <a:rPr lang="en-US" dirty="0" smtClean="0"/>
              <a:t> </a:t>
            </a:r>
            <a:r>
              <a:rPr lang="en-US" dirty="0" err="1" smtClean="0"/>
              <a:t>nepoštovanja</a:t>
            </a:r>
            <a:r>
              <a:rPr lang="en-US" dirty="0" smtClean="0"/>
              <a:t> </a:t>
            </a:r>
            <a:r>
              <a:rPr lang="sr-Latn-CS" dirty="0" smtClean="0"/>
              <a:t>RD</a:t>
            </a:r>
            <a:r>
              <a:rPr lang="en-US" dirty="0" smtClean="0"/>
              <a:t>, </a:t>
            </a:r>
            <a:r>
              <a:rPr lang="en-US" dirty="0" err="1" smtClean="0"/>
              <a:t>odnosno</a:t>
            </a:r>
            <a:r>
              <a:rPr lang="en-US" dirty="0" smtClean="0"/>
              <a:t> </a:t>
            </a:r>
            <a:r>
              <a:rPr lang="en-US" dirty="0" err="1" smtClean="0"/>
              <a:t>nedozvoljenog</a:t>
            </a:r>
            <a:r>
              <a:rPr lang="en-US" dirty="0" smtClean="0"/>
              <a:t> </a:t>
            </a:r>
            <a:r>
              <a:rPr lang="en-US" dirty="0" err="1" smtClean="0"/>
              <a:t>ponašanja</a:t>
            </a:r>
            <a:r>
              <a:rPr lang="en-US" dirty="0" smtClean="0"/>
              <a:t> </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vi-VN" dirty="0" smtClean="0"/>
              <a:t>Ponašanje zaposlenog treba da bude takvo da postoje razlozi zbog kojih ne može da nastavi rad kod poslodavca, npr: ometanje zaposlenih da rade; tuča, svađa, dolazak na posao u pijanom stanju; upotreba alkohola koja je dovela do pijanstva i dr.</a:t>
            </a:r>
          </a:p>
          <a:p>
            <a:r>
              <a:rPr lang="vi-VN" dirty="0" smtClean="0"/>
              <a:t>Dakle, po osnovu nepoštovanja radne discipline, odnosno nedozvoljenog ponašanja zaposlenog, poslodavac ne može zaposlenom da otkaže ugovor o radu ukoliko ne donese akt kojim propisuje pravila ponašanja i ako zaposleni ta pravila prekrši, onda poslodavac može da mu otkaže ugovor o radu.</a:t>
            </a:r>
          </a:p>
          <a:p>
            <a:endParaRPr lang="en-US" dirty="0"/>
          </a:p>
        </p:txBody>
      </p:sp>
      <p:sp>
        <p:nvSpPr>
          <p:cNvPr id="3" name="Title 2"/>
          <p:cNvSpPr>
            <a:spLocks noGrp="1"/>
          </p:cNvSpPr>
          <p:nvPr>
            <p:ph type="title"/>
          </p:nvPr>
        </p:nvSpPr>
        <p:spPr/>
        <p:txBody>
          <a:bodyPr>
            <a:normAutofit fontScale="90000"/>
          </a:bodyPr>
          <a:lstStyle/>
          <a:p>
            <a:r>
              <a:rPr lang="en-US" dirty="0" err="1" smtClean="0"/>
              <a:t>Otkaz</a:t>
            </a:r>
            <a:r>
              <a:rPr lang="en-US" dirty="0" smtClean="0"/>
              <a:t> </a:t>
            </a:r>
            <a:r>
              <a:rPr lang="en-US" dirty="0" err="1" smtClean="0"/>
              <a:t>zbog</a:t>
            </a:r>
            <a:r>
              <a:rPr lang="en-US" dirty="0" smtClean="0"/>
              <a:t> </a:t>
            </a:r>
            <a:r>
              <a:rPr lang="en-US" dirty="0" err="1" smtClean="0"/>
              <a:t>nepoštovanja</a:t>
            </a:r>
            <a:r>
              <a:rPr lang="en-US" dirty="0" smtClean="0"/>
              <a:t> </a:t>
            </a:r>
            <a:r>
              <a:rPr lang="sr-Latn-CS" dirty="0" smtClean="0"/>
              <a:t>RD</a:t>
            </a:r>
            <a:r>
              <a:rPr lang="en-US" dirty="0" smtClean="0"/>
              <a:t>, </a:t>
            </a:r>
            <a:r>
              <a:rPr lang="en-US" dirty="0" err="1" smtClean="0"/>
              <a:t>odnosno</a:t>
            </a:r>
            <a:r>
              <a:rPr lang="en-US" dirty="0" smtClean="0"/>
              <a:t> </a:t>
            </a:r>
            <a:r>
              <a:rPr lang="en-US" dirty="0" err="1" smtClean="0"/>
              <a:t>nedozvoljenog</a:t>
            </a:r>
            <a:r>
              <a:rPr lang="en-US" dirty="0" smtClean="0"/>
              <a:t> </a:t>
            </a:r>
            <a:r>
              <a:rPr lang="en-US" dirty="0" err="1" smtClean="0"/>
              <a:t>ponašanja</a:t>
            </a:r>
            <a:r>
              <a:rPr lang="en-US" dirty="0" smtClean="0"/>
              <a:t> </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vi-VN" dirty="0" smtClean="0"/>
              <a:t>Otkaz ugovora o radu ako zaposleni učini krivično delo na radu ili u vezi sa radom</a:t>
            </a:r>
          </a:p>
          <a:p>
            <a:r>
              <a:rPr lang="vi-VN" dirty="0" smtClean="0"/>
              <a:t>Zakonom je utvrđeno da poslodavac može zaposlenom da otkaže ugovor o radu, ako je zaposleni učinio krivično delo na radu ili u vezi s radom. </a:t>
            </a:r>
          </a:p>
          <a:p>
            <a:r>
              <a:rPr lang="vi-VN" dirty="0" smtClean="0"/>
              <a:t>Pod krivičnim delom na radu ili u vezi sa radom može se smatrati npr. zloupotreba službenog položaja, prekoračenje datog ovlašćenja, falsifikovanje dokumenata, odavanje službene tajne i dr. </a:t>
            </a:r>
          </a:p>
          <a:p>
            <a:r>
              <a:rPr lang="vi-VN" dirty="0" smtClean="0"/>
              <a:t>Uslovi da krivično delo bude osnov za otkaz ugovora o radu su:</a:t>
            </a:r>
          </a:p>
          <a:p>
            <a:r>
              <a:rPr lang="vi-VN" dirty="0" smtClean="0"/>
              <a:t>• da je krivično delo učinjeno od strane zaposlenog (da postoji krivica zaposlenog) i</a:t>
            </a:r>
          </a:p>
          <a:p>
            <a:r>
              <a:rPr lang="vi-VN" dirty="0" smtClean="0"/>
              <a:t>• da je to delo utvrđeno propisima u oblasti krivičnog zakonodavstva.</a:t>
            </a:r>
          </a:p>
          <a:p>
            <a:endParaRPr lang="en-US" dirty="0"/>
          </a:p>
        </p:txBody>
      </p:sp>
      <p:sp>
        <p:nvSpPr>
          <p:cNvPr id="3" name="Title 2"/>
          <p:cNvSpPr>
            <a:spLocks noGrp="1"/>
          </p:cNvSpPr>
          <p:nvPr>
            <p:ph type="title"/>
          </p:nvPr>
        </p:nvSpPr>
        <p:spPr/>
        <p:txBody>
          <a:bodyPr>
            <a:normAutofit/>
          </a:bodyPr>
          <a:lstStyle/>
          <a:p>
            <a:r>
              <a:rPr lang="en-US" dirty="0" err="1" smtClean="0"/>
              <a:t>Otkaz</a:t>
            </a:r>
            <a:r>
              <a:rPr lang="en-US" dirty="0" smtClean="0"/>
              <a:t> </a:t>
            </a:r>
            <a:r>
              <a:rPr lang="sr-Latn-CS" dirty="0" smtClean="0"/>
              <a:t>u drugim situacijama</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U </a:t>
            </a:r>
            <a:r>
              <a:rPr lang="en-US" dirty="0" err="1" smtClean="0"/>
              <a:t>pogledu</a:t>
            </a:r>
            <a:r>
              <a:rPr lang="en-US" dirty="0" smtClean="0"/>
              <a:t> </a:t>
            </a:r>
            <a:r>
              <a:rPr lang="en-US" dirty="0" err="1" smtClean="0"/>
              <a:t>upotrebe</a:t>
            </a:r>
            <a:r>
              <a:rPr lang="en-US" dirty="0" smtClean="0"/>
              <a:t> </a:t>
            </a:r>
            <a:r>
              <a:rPr lang="en-US" dirty="0" err="1" smtClean="0"/>
              <a:t>otkaznog</a:t>
            </a:r>
            <a:r>
              <a:rPr lang="en-US" dirty="0" smtClean="0"/>
              <a:t> </a:t>
            </a:r>
            <a:r>
              <a:rPr lang="en-US" dirty="0" err="1" smtClean="0"/>
              <a:t>razloga</a:t>
            </a:r>
            <a:r>
              <a:rPr lang="en-US" dirty="0" smtClean="0"/>
              <a:t> </a:t>
            </a:r>
            <a:r>
              <a:rPr lang="en-US" dirty="0" err="1" smtClean="0"/>
              <a:t>iz</a:t>
            </a:r>
            <a:r>
              <a:rPr lang="en-US" dirty="0" smtClean="0"/>
              <a:t> </a:t>
            </a:r>
            <a:r>
              <a:rPr lang="en-US" dirty="0" err="1" smtClean="0"/>
              <a:t>člana</a:t>
            </a:r>
            <a:r>
              <a:rPr lang="en-US" dirty="0" smtClean="0"/>
              <a:t> 179. </a:t>
            </a:r>
            <a:r>
              <a:rPr lang="en-US" dirty="0" err="1" smtClean="0"/>
              <a:t>tačka</a:t>
            </a:r>
            <a:r>
              <a:rPr lang="en-US" dirty="0" smtClean="0"/>
              <a:t> 4) </a:t>
            </a:r>
            <a:r>
              <a:rPr lang="en-US" dirty="0" err="1" smtClean="0"/>
              <a:t>Zakona</a:t>
            </a:r>
            <a:r>
              <a:rPr lang="en-US" dirty="0" smtClean="0"/>
              <a:t>, u </a:t>
            </a:r>
            <a:r>
              <a:rPr lang="en-US" dirty="0" err="1" smtClean="0"/>
              <a:t>sudskoj</a:t>
            </a:r>
            <a:r>
              <a:rPr lang="en-US" dirty="0" smtClean="0"/>
              <a:t> </a:t>
            </a:r>
            <a:r>
              <a:rPr lang="en-US" dirty="0" err="1" smtClean="0"/>
              <a:t>praksi</a:t>
            </a:r>
            <a:r>
              <a:rPr lang="en-US" dirty="0" smtClean="0"/>
              <a:t> </a:t>
            </a:r>
            <a:r>
              <a:rPr lang="en-US" dirty="0" err="1" smtClean="0"/>
              <a:t>postojala</a:t>
            </a:r>
            <a:r>
              <a:rPr lang="en-US" dirty="0" smtClean="0"/>
              <a:t> </a:t>
            </a:r>
            <a:r>
              <a:rPr lang="en-US" dirty="0" err="1" smtClean="0"/>
              <a:t>su</a:t>
            </a:r>
            <a:r>
              <a:rPr lang="en-US" dirty="0" smtClean="0"/>
              <a:t> </a:t>
            </a:r>
            <a:r>
              <a:rPr lang="en-US" dirty="0" err="1" smtClean="0"/>
              <a:t>podeljena</a:t>
            </a:r>
            <a:r>
              <a:rPr lang="en-US" dirty="0" smtClean="0"/>
              <a:t> </a:t>
            </a:r>
            <a:r>
              <a:rPr lang="en-US" dirty="0" err="1" smtClean="0"/>
              <a:t>mišljenja</a:t>
            </a:r>
            <a:r>
              <a:rPr lang="en-US" dirty="0" smtClean="0"/>
              <a:t> </a:t>
            </a:r>
            <a:r>
              <a:rPr lang="en-US" i="1" dirty="0" smtClean="0"/>
              <a:t>(</a:t>
            </a:r>
            <a:r>
              <a:rPr lang="en-US" i="1" dirty="0" err="1" smtClean="0"/>
              <a:t>Referat</a:t>
            </a:r>
            <a:r>
              <a:rPr lang="en-US" i="1" dirty="0" smtClean="0"/>
              <a:t> </a:t>
            </a:r>
            <a:r>
              <a:rPr lang="en-US" i="1" dirty="0" err="1" smtClean="0"/>
              <a:t>objavljen</a:t>
            </a:r>
            <a:r>
              <a:rPr lang="en-US" i="1" dirty="0" smtClean="0"/>
              <a:t> u </a:t>
            </a:r>
            <a:r>
              <a:rPr lang="en-US" i="1" dirty="0" err="1" smtClean="0"/>
              <a:t>Biltenu</a:t>
            </a:r>
            <a:r>
              <a:rPr lang="en-US" i="1" dirty="0" smtClean="0"/>
              <a:t> </a:t>
            </a:r>
            <a:r>
              <a:rPr lang="en-US" i="1" dirty="0" err="1" smtClean="0"/>
              <a:t>sudske</a:t>
            </a:r>
            <a:r>
              <a:rPr lang="en-US" i="1" dirty="0" smtClean="0"/>
              <a:t> </a:t>
            </a:r>
            <a:r>
              <a:rPr lang="en-US" i="1" dirty="0" err="1" smtClean="0"/>
              <a:t>prakse</a:t>
            </a:r>
            <a:r>
              <a:rPr lang="en-US" i="1" dirty="0" smtClean="0"/>
              <a:t> </a:t>
            </a:r>
            <a:r>
              <a:rPr lang="en-US" i="1" dirty="0" err="1" smtClean="0"/>
              <a:t>Vrhovnog</a:t>
            </a:r>
            <a:r>
              <a:rPr lang="en-US" i="1" dirty="0" smtClean="0"/>
              <a:t> </a:t>
            </a:r>
            <a:r>
              <a:rPr lang="en-US" i="1" dirty="0" err="1" smtClean="0"/>
              <a:t>suda</a:t>
            </a:r>
            <a:r>
              <a:rPr lang="en-US" i="1" dirty="0" smtClean="0"/>
              <a:t> </a:t>
            </a:r>
            <a:r>
              <a:rPr lang="en-US" i="1" dirty="0" err="1" smtClean="0"/>
              <a:t>Srbije</a:t>
            </a:r>
            <a:r>
              <a:rPr lang="en-US" i="1" dirty="0" smtClean="0"/>
              <a:t>, br. 3/2004 - str. 213).</a:t>
            </a:r>
            <a:endParaRPr lang="en-US" dirty="0" smtClean="0"/>
          </a:p>
          <a:p>
            <a:r>
              <a:rPr lang="en-US" dirty="0" err="1" smtClean="0"/>
              <a:t>Prema</a:t>
            </a:r>
            <a:r>
              <a:rPr lang="en-US" dirty="0" smtClean="0"/>
              <a:t> </a:t>
            </a:r>
            <a:r>
              <a:rPr lang="en-US" dirty="0" err="1" smtClean="0"/>
              <a:t>stanovištu</a:t>
            </a:r>
            <a:r>
              <a:rPr lang="en-US" dirty="0" smtClean="0"/>
              <a:t> </a:t>
            </a:r>
            <a:r>
              <a:rPr lang="en-US" dirty="0" err="1" smtClean="0"/>
              <a:t>izraženom</a:t>
            </a:r>
            <a:r>
              <a:rPr lang="en-US" dirty="0" smtClean="0"/>
              <a:t> u </a:t>
            </a:r>
            <a:r>
              <a:rPr lang="en-US" dirty="0" err="1" smtClean="0"/>
              <a:t>jednoj</a:t>
            </a:r>
            <a:r>
              <a:rPr lang="en-US" dirty="0" smtClean="0"/>
              <a:t> </a:t>
            </a:r>
            <a:r>
              <a:rPr lang="en-US" dirty="0" err="1" smtClean="0"/>
              <a:t>revizijskoj</a:t>
            </a:r>
            <a:r>
              <a:rPr lang="en-US" dirty="0" smtClean="0"/>
              <a:t> </a:t>
            </a:r>
            <a:r>
              <a:rPr lang="en-US" dirty="0" err="1" smtClean="0"/>
              <a:t>odluci</a:t>
            </a:r>
            <a:r>
              <a:rPr lang="en-US" dirty="0" smtClean="0"/>
              <a:t>, </a:t>
            </a:r>
            <a:r>
              <a:rPr lang="en-US" dirty="0" err="1" smtClean="0"/>
              <a:t>poslodavac</a:t>
            </a:r>
            <a:r>
              <a:rPr lang="en-US" dirty="0" smtClean="0"/>
              <a:t> </a:t>
            </a:r>
            <a:r>
              <a:rPr lang="en-US" dirty="0" err="1" smtClean="0"/>
              <a:t>može</a:t>
            </a:r>
            <a:r>
              <a:rPr lang="en-US" dirty="0" smtClean="0"/>
              <a:t> </a:t>
            </a:r>
            <a:r>
              <a:rPr lang="en-US" dirty="0" err="1" smtClean="0"/>
              <a:t>sam</a:t>
            </a:r>
            <a:r>
              <a:rPr lang="en-US" dirty="0" smtClean="0"/>
              <a:t> </a:t>
            </a:r>
            <a:r>
              <a:rPr lang="en-US" dirty="0" err="1" smtClean="0"/>
              <a:t>da</a:t>
            </a:r>
            <a:r>
              <a:rPr lang="en-US" dirty="0" smtClean="0"/>
              <a:t> </a:t>
            </a:r>
            <a:r>
              <a:rPr lang="en-US" dirty="0" err="1" smtClean="0"/>
              <a:t>oceni</a:t>
            </a:r>
            <a:r>
              <a:rPr lang="en-US" dirty="0" smtClean="0"/>
              <a:t> </a:t>
            </a:r>
            <a:r>
              <a:rPr lang="en-US" dirty="0" err="1" smtClean="0"/>
              <a:t>da</a:t>
            </a:r>
            <a:r>
              <a:rPr lang="en-US" dirty="0" smtClean="0"/>
              <a:t> </a:t>
            </a:r>
            <a:r>
              <a:rPr lang="en-US" dirty="0" err="1" smtClean="0"/>
              <a:t>li</a:t>
            </a:r>
            <a:r>
              <a:rPr lang="en-US" dirty="0" smtClean="0"/>
              <a:t> </a:t>
            </a:r>
            <a:r>
              <a:rPr lang="en-US" dirty="0" err="1" smtClean="0"/>
              <a:t>izvršene</a:t>
            </a:r>
            <a:r>
              <a:rPr lang="en-US" dirty="0" smtClean="0"/>
              <a:t> </a:t>
            </a:r>
            <a:r>
              <a:rPr lang="en-US" dirty="0" err="1" smtClean="0"/>
              <a:t>radnje</a:t>
            </a:r>
            <a:r>
              <a:rPr lang="en-US" dirty="0" smtClean="0"/>
              <a:t> </a:t>
            </a:r>
            <a:r>
              <a:rPr lang="en-US" dirty="0" err="1" smtClean="0"/>
              <a:t>zaposlenog</a:t>
            </a:r>
            <a:r>
              <a:rPr lang="en-US" dirty="0" smtClean="0"/>
              <a:t> </a:t>
            </a:r>
            <a:r>
              <a:rPr lang="en-US" dirty="0" err="1" smtClean="0"/>
              <a:t>objektivno</a:t>
            </a:r>
            <a:r>
              <a:rPr lang="en-US" dirty="0" smtClean="0"/>
              <a:t> </a:t>
            </a:r>
            <a:r>
              <a:rPr lang="en-US" dirty="0" err="1" smtClean="0"/>
              <a:t>sadrže</a:t>
            </a:r>
            <a:r>
              <a:rPr lang="en-US" dirty="0" smtClean="0"/>
              <a:t> </a:t>
            </a:r>
            <a:r>
              <a:rPr lang="en-US" dirty="0" err="1" smtClean="0"/>
              <a:t>elemente</a:t>
            </a:r>
            <a:r>
              <a:rPr lang="en-US" dirty="0" smtClean="0"/>
              <a:t> </a:t>
            </a:r>
            <a:r>
              <a:rPr lang="en-US" dirty="0" err="1" smtClean="0"/>
              <a:t>krivičnog</a:t>
            </a:r>
            <a:r>
              <a:rPr lang="en-US" dirty="0" smtClean="0"/>
              <a:t> </a:t>
            </a:r>
            <a:r>
              <a:rPr lang="en-US" dirty="0" err="1" smtClean="0"/>
              <a:t>dela</a:t>
            </a:r>
            <a:r>
              <a:rPr lang="en-US" dirty="0" smtClean="0"/>
              <a:t>. </a:t>
            </a:r>
            <a:r>
              <a:rPr lang="en-US" dirty="0" err="1" smtClean="0"/>
              <a:t>Parnični</a:t>
            </a:r>
            <a:r>
              <a:rPr lang="en-US" dirty="0" smtClean="0"/>
              <a:t> </a:t>
            </a:r>
            <a:r>
              <a:rPr lang="en-US" dirty="0" err="1" smtClean="0"/>
              <a:t>sud</a:t>
            </a:r>
            <a:r>
              <a:rPr lang="en-US" dirty="0" smtClean="0"/>
              <a:t> u </a:t>
            </a:r>
            <a:r>
              <a:rPr lang="en-US" dirty="0" err="1" smtClean="0"/>
              <a:t>radno-pravnom</a:t>
            </a:r>
            <a:r>
              <a:rPr lang="en-US" dirty="0" smtClean="0"/>
              <a:t> </a:t>
            </a:r>
            <a:r>
              <a:rPr lang="en-US" dirty="0" err="1" smtClean="0"/>
              <a:t>sporu</a:t>
            </a:r>
            <a:r>
              <a:rPr lang="en-US" dirty="0" smtClean="0"/>
              <a:t> </a:t>
            </a:r>
            <a:r>
              <a:rPr lang="en-US" dirty="0" err="1" smtClean="0"/>
              <a:t>može</a:t>
            </a:r>
            <a:r>
              <a:rPr lang="en-US" dirty="0" smtClean="0"/>
              <a:t> </a:t>
            </a:r>
            <a:r>
              <a:rPr lang="en-US" dirty="0" err="1" smtClean="0"/>
              <a:t>da</a:t>
            </a:r>
            <a:r>
              <a:rPr lang="en-US" dirty="0" smtClean="0"/>
              <a:t>, </a:t>
            </a:r>
            <a:r>
              <a:rPr lang="en-US" dirty="0" err="1" smtClean="0"/>
              <a:t>kao</a:t>
            </a:r>
            <a:r>
              <a:rPr lang="en-US" dirty="0" smtClean="0"/>
              <a:t> o </a:t>
            </a:r>
            <a:r>
              <a:rPr lang="en-US" dirty="0" err="1" smtClean="0"/>
              <a:t>prethodnom</a:t>
            </a:r>
            <a:r>
              <a:rPr lang="en-US" dirty="0" smtClean="0"/>
              <a:t> </a:t>
            </a:r>
            <a:r>
              <a:rPr lang="en-US" dirty="0" err="1" smtClean="0"/>
              <a:t>pitanju</a:t>
            </a:r>
            <a:r>
              <a:rPr lang="en-US" dirty="0" smtClean="0"/>
              <a:t>, </a:t>
            </a:r>
            <a:r>
              <a:rPr lang="en-US" dirty="0" err="1" smtClean="0"/>
              <a:t>odlučuje</a:t>
            </a:r>
            <a:r>
              <a:rPr lang="en-US" dirty="0" smtClean="0"/>
              <a:t> </a:t>
            </a:r>
            <a:r>
              <a:rPr lang="en-US" dirty="0" err="1" smtClean="0"/>
              <a:t>i</a:t>
            </a:r>
            <a:r>
              <a:rPr lang="en-US" dirty="0" smtClean="0"/>
              <a:t> o </a:t>
            </a:r>
            <a:r>
              <a:rPr lang="en-US" dirty="0" err="1" smtClean="0"/>
              <a:t>pitanju</a:t>
            </a:r>
            <a:r>
              <a:rPr lang="en-US" dirty="0" smtClean="0"/>
              <a:t> </a:t>
            </a:r>
            <a:r>
              <a:rPr lang="en-US" dirty="0" err="1" smtClean="0"/>
              <a:t>koje</a:t>
            </a:r>
            <a:r>
              <a:rPr lang="en-US" dirty="0" smtClean="0"/>
              <a:t> bi u </a:t>
            </a:r>
            <a:r>
              <a:rPr lang="en-US" dirty="0" err="1" smtClean="0"/>
              <a:t>krivičnom</a:t>
            </a:r>
            <a:r>
              <a:rPr lang="en-US" dirty="0" smtClean="0"/>
              <a:t> </a:t>
            </a:r>
            <a:r>
              <a:rPr lang="en-US" dirty="0" err="1" smtClean="0"/>
              <a:t>postupku</a:t>
            </a:r>
            <a:r>
              <a:rPr lang="en-US" dirty="0" smtClean="0"/>
              <a:t> </a:t>
            </a:r>
            <a:r>
              <a:rPr lang="en-US" dirty="0" err="1" smtClean="0"/>
              <a:t>moglo</a:t>
            </a:r>
            <a:r>
              <a:rPr lang="en-US" dirty="0" smtClean="0"/>
              <a:t> </a:t>
            </a:r>
            <a:r>
              <a:rPr lang="en-US" dirty="0" err="1" smtClean="0"/>
              <a:t>biti</a:t>
            </a:r>
            <a:r>
              <a:rPr lang="en-US" dirty="0" smtClean="0"/>
              <a:t> </a:t>
            </a:r>
            <a:r>
              <a:rPr lang="en-US" dirty="0" err="1" smtClean="0"/>
              <a:t>predmet</a:t>
            </a:r>
            <a:r>
              <a:rPr lang="en-US" dirty="0" smtClean="0"/>
              <a:t> </a:t>
            </a:r>
            <a:r>
              <a:rPr lang="en-US" dirty="0" err="1" smtClean="0"/>
              <a:t>odluke</a:t>
            </a:r>
            <a:r>
              <a:rPr lang="en-US" dirty="0" smtClean="0"/>
              <a:t> o </a:t>
            </a:r>
            <a:r>
              <a:rPr lang="en-US" dirty="0" err="1" smtClean="0"/>
              <a:t>glavnoj</a:t>
            </a:r>
            <a:r>
              <a:rPr lang="en-US" dirty="0" smtClean="0"/>
              <a:t> </a:t>
            </a:r>
            <a:r>
              <a:rPr lang="en-US" dirty="0" err="1" smtClean="0"/>
              <a:t>stvari</a:t>
            </a:r>
            <a:r>
              <a:rPr lang="en-US" dirty="0" smtClean="0"/>
              <a:t>, </a:t>
            </a:r>
            <a:r>
              <a:rPr lang="en-US" dirty="0" err="1" smtClean="0"/>
              <a:t>ali</a:t>
            </a:r>
            <a:r>
              <a:rPr lang="en-US" dirty="0" smtClean="0"/>
              <a:t> </a:t>
            </a:r>
            <a:r>
              <a:rPr lang="en-US" dirty="0" err="1" smtClean="0"/>
              <a:t>samo</a:t>
            </a:r>
            <a:r>
              <a:rPr lang="en-US" dirty="0" smtClean="0"/>
              <a:t> u </a:t>
            </a:r>
            <a:r>
              <a:rPr lang="en-US" dirty="0" err="1" smtClean="0"/>
              <a:t>slučaju</a:t>
            </a:r>
            <a:r>
              <a:rPr lang="en-US" dirty="0" smtClean="0"/>
              <a:t> </a:t>
            </a:r>
            <a:r>
              <a:rPr lang="en-US" dirty="0" err="1" smtClean="0"/>
              <a:t>kada</a:t>
            </a:r>
            <a:r>
              <a:rPr lang="en-US" dirty="0" smtClean="0"/>
              <a:t> </a:t>
            </a:r>
            <a:r>
              <a:rPr lang="en-US" dirty="0" err="1" smtClean="0"/>
              <a:t>već</a:t>
            </a:r>
            <a:r>
              <a:rPr lang="en-US" dirty="0" smtClean="0"/>
              <a:t> ne </a:t>
            </a:r>
            <a:r>
              <a:rPr lang="en-US" dirty="0" err="1" smtClean="0"/>
              <a:t>postoji</a:t>
            </a:r>
            <a:r>
              <a:rPr lang="en-US" dirty="0" smtClean="0"/>
              <a:t> </a:t>
            </a:r>
            <a:r>
              <a:rPr lang="en-US" dirty="0" err="1" smtClean="0"/>
              <a:t>krivična</a:t>
            </a:r>
            <a:r>
              <a:rPr lang="en-US" dirty="0" smtClean="0"/>
              <a:t> </a:t>
            </a:r>
            <a:r>
              <a:rPr lang="en-US" dirty="0" err="1" smtClean="0"/>
              <a:t>presuda</a:t>
            </a:r>
            <a:r>
              <a:rPr lang="en-US" dirty="0" smtClean="0"/>
              <a:t> </a:t>
            </a:r>
            <a:r>
              <a:rPr lang="en-US" dirty="0" err="1" smtClean="0"/>
              <a:t>koja</a:t>
            </a:r>
            <a:r>
              <a:rPr lang="en-US" dirty="0" smtClean="0"/>
              <a:t> bi </a:t>
            </a:r>
            <a:r>
              <a:rPr lang="en-US" dirty="0" err="1" smtClean="0"/>
              <a:t>oba</a:t>
            </a:r>
            <a:r>
              <a:rPr lang="en-US" dirty="0" smtClean="0"/>
              <a:t> </a:t>
            </a:r>
            <a:r>
              <a:rPr lang="en-US" dirty="0" err="1" smtClean="0"/>
              <a:t>vezivala</a:t>
            </a:r>
            <a:r>
              <a:rPr lang="en-US" dirty="0" smtClean="0"/>
              <a:t> </a:t>
            </a:r>
            <a:r>
              <a:rPr lang="en-US" dirty="0" err="1" smtClean="0"/>
              <a:t>parnični</a:t>
            </a:r>
            <a:r>
              <a:rPr lang="en-US" dirty="0" smtClean="0"/>
              <a:t> </a:t>
            </a:r>
            <a:r>
              <a:rPr lang="en-US" dirty="0" err="1" smtClean="0"/>
              <a:t>sud</a:t>
            </a:r>
            <a:r>
              <a:rPr lang="en-US" dirty="0" smtClean="0"/>
              <a:t>.</a:t>
            </a:r>
          </a:p>
          <a:p>
            <a:r>
              <a:rPr lang="en-US" dirty="0" smtClean="0"/>
              <a:t>O </a:t>
            </a:r>
            <a:r>
              <a:rPr lang="en-US" dirty="0" err="1" smtClean="0"/>
              <a:t>ovom</a:t>
            </a:r>
            <a:r>
              <a:rPr lang="en-US" dirty="0" smtClean="0"/>
              <a:t> </a:t>
            </a:r>
            <a:r>
              <a:rPr lang="en-US" dirty="0" err="1" smtClean="0"/>
              <a:t>pitanju</a:t>
            </a:r>
            <a:r>
              <a:rPr lang="en-US" dirty="0" smtClean="0"/>
              <a:t> </a:t>
            </a:r>
            <a:r>
              <a:rPr lang="en-US" dirty="0" err="1" smtClean="0"/>
              <a:t>mišljenje</a:t>
            </a:r>
            <a:r>
              <a:rPr lang="en-US" dirty="0" smtClean="0"/>
              <a:t> je </a:t>
            </a:r>
            <a:r>
              <a:rPr lang="en-US" dirty="0" err="1" smtClean="0"/>
              <a:t>dalo</a:t>
            </a:r>
            <a:r>
              <a:rPr lang="en-US" dirty="0" smtClean="0"/>
              <a:t> </a:t>
            </a:r>
            <a:r>
              <a:rPr lang="en-US" dirty="0" err="1" smtClean="0"/>
              <a:t>i</a:t>
            </a:r>
            <a:r>
              <a:rPr lang="en-US" dirty="0" smtClean="0"/>
              <a:t> </a:t>
            </a:r>
            <a:r>
              <a:rPr lang="en-US" dirty="0" err="1" smtClean="0"/>
              <a:t>Ministarstvo</a:t>
            </a:r>
            <a:r>
              <a:rPr lang="en-US" dirty="0" smtClean="0"/>
              <a:t> </a:t>
            </a:r>
            <a:r>
              <a:rPr lang="en-US" dirty="0" err="1" smtClean="0"/>
              <a:t>rada</a:t>
            </a:r>
            <a:r>
              <a:rPr lang="en-US" dirty="0" smtClean="0"/>
              <a:t>, </a:t>
            </a:r>
            <a:r>
              <a:rPr lang="en-US" dirty="0" err="1" smtClean="0"/>
              <a:t>zapošljavanja</a:t>
            </a:r>
            <a:r>
              <a:rPr lang="en-US" dirty="0" smtClean="0"/>
              <a:t> </a:t>
            </a:r>
            <a:r>
              <a:rPr lang="en-US" dirty="0" err="1" smtClean="0"/>
              <a:t>i</a:t>
            </a:r>
            <a:r>
              <a:rPr lang="en-US" dirty="0" smtClean="0"/>
              <a:t> </a:t>
            </a:r>
            <a:r>
              <a:rPr lang="en-US" dirty="0" err="1" smtClean="0"/>
              <a:t>socijalne</a:t>
            </a:r>
            <a:r>
              <a:rPr lang="en-US" dirty="0" smtClean="0"/>
              <a:t> </a:t>
            </a:r>
            <a:r>
              <a:rPr lang="en-US" dirty="0" err="1" smtClean="0"/>
              <a:t>politike</a:t>
            </a:r>
            <a:r>
              <a:rPr lang="en-US" dirty="0" smtClean="0"/>
              <a:t>, br. 011-00-382/2005-02 </a:t>
            </a:r>
            <a:r>
              <a:rPr lang="en-US" dirty="0" err="1" smtClean="0"/>
              <a:t>od</a:t>
            </a:r>
            <a:r>
              <a:rPr lang="en-US" dirty="0" smtClean="0"/>
              <a:t> 25.5.2005. </a:t>
            </a:r>
            <a:r>
              <a:rPr lang="en-US" dirty="0" err="1" smtClean="0"/>
              <a:t>godine</a:t>
            </a:r>
            <a:r>
              <a:rPr lang="en-US" dirty="0" smtClean="0"/>
              <a:t>, </a:t>
            </a:r>
            <a:r>
              <a:rPr lang="en-US" dirty="0" err="1" smtClean="0"/>
              <a:t>koje</a:t>
            </a:r>
            <a:r>
              <a:rPr lang="en-US" dirty="0" smtClean="0"/>
              <a:t> je </a:t>
            </a:r>
            <a:r>
              <a:rPr lang="en-US" dirty="0" err="1" smtClean="0"/>
              <a:t>zasnovano</a:t>
            </a:r>
            <a:r>
              <a:rPr lang="en-US" dirty="0" smtClean="0"/>
              <a:t> </a:t>
            </a:r>
            <a:r>
              <a:rPr lang="en-US" dirty="0" err="1" smtClean="0"/>
              <a:t>na</a:t>
            </a:r>
            <a:r>
              <a:rPr lang="en-US" dirty="0" smtClean="0"/>
              <a:t> </a:t>
            </a:r>
            <a:r>
              <a:rPr lang="en-US" dirty="0" err="1" smtClean="0"/>
              <a:t>ovom</a:t>
            </a:r>
            <a:r>
              <a:rPr lang="en-US" dirty="0" smtClean="0"/>
              <a:t> </a:t>
            </a:r>
            <a:r>
              <a:rPr lang="en-US" dirty="0" err="1" smtClean="0"/>
              <a:t>stanovištu</a:t>
            </a:r>
            <a:r>
              <a:rPr lang="en-US" dirty="0" smtClean="0"/>
              <a:t>.</a:t>
            </a:r>
          </a:p>
          <a:p>
            <a:endParaRPr lang="en-US" dirty="0"/>
          </a:p>
        </p:txBody>
      </p:sp>
      <p:sp>
        <p:nvSpPr>
          <p:cNvPr id="3" name="Title 2"/>
          <p:cNvSpPr>
            <a:spLocks noGrp="1"/>
          </p:cNvSpPr>
          <p:nvPr>
            <p:ph type="title"/>
          </p:nvPr>
        </p:nvSpPr>
        <p:spPr/>
        <p:txBody>
          <a:bodyPr>
            <a:normAutofit/>
          </a:bodyPr>
          <a:lstStyle/>
          <a:p>
            <a:r>
              <a:rPr lang="en-US" dirty="0" err="1" smtClean="0"/>
              <a:t>Otkaz</a:t>
            </a:r>
            <a:r>
              <a:rPr lang="en-US" dirty="0" smtClean="0"/>
              <a:t> </a:t>
            </a:r>
            <a:r>
              <a:rPr lang="sr-Latn-CS" dirty="0" smtClean="0"/>
              <a:t>u drugim situacijama</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vi-VN" dirty="0" smtClean="0"/>
              <a:t>Prema suprotnom stanovištu, koje je izraženo u pojedinim revizijskim odlukama, za upotrebu ovog otkaznog razloga relevantna je činjenica da je zaposleni učinio krivično delo na radu ili u vezi sa radom i da o tome postoji pravnosnažna osuđujuća krivična presuda.</a:t>
            </a:r>
          </a:p>
          <a:p>
            <a:r>
              <a:rPr lang="vi-VN" b="1" dirty="0" smtClean="0"/>
              <a:t>Imajući u vidu da postoje različita mišljenja o ovom pitanju, Vrhovni sud Srbije je zauzeo pravni stav da je pravnosnažna osuđujuća presuda uslov za otkaz ugovora o radu zaposlenom zbog učinjenog krivičnog dela na radu ili u vezi sa radom</a:t>
            </a:r>
            <a:r>
              <a:rPr lang="vi-VN" dirty="0" smtClean="0"/>
              <a:t> - </a:t>
            </a:r>
            <a:r>
              <a:rPr lang="vi-VN" i="1" dirty="0" smtClean="0"/>
              <a:t>Pravno shvatanje građanskog odeljenja Vrhovnog suda Srbije, utvrđeno na sednici od 30.11.2004. godine - Bilten sudske prakse Vrhovnog suda Srbije, br. 1/2005 - str. 35. </a:t>
            </a:r>
            <a:endParaRPr lang="vi-VN" dirty="0" smtClean="0"/>
          </a:p>
          <a:p>
            <a:r>
              <a:rPr lang="vi-VN" dirty="0" smtClean="0"/>
              <a:t>Napominjemo da je ovo pravno shvatanje usvojeno za vreme primene ranije važećeg </a:t>
            </a:r>
            <a:r>
              <a:rPr lang="vi-VN" b="1" i="1" dirty="0" smtClean="0"/>
              <a:t>Zakona o radu ("Sl. glasnik RS", br. 70/2001 i 73/2001 - ispr.), </a:t>
            </a:r>
            <a:r>
              <a:rPr lang="vi-VN" dirty="0" smtClean="0"/>
              <a:t>a kako su odredbe člana 101. stav 1. tačka 1) i čl. 109. i 112. tog zakona, i odredbe člana 179. tačka 4), člana 165. tačka 1) i člana 167. Zakona istovetne, i sada je aktuelno.</a:t>
            </a:r>
          </a:p>
          <a:p>
            <a:endParaRPr lang="en-US" dirty="0"/>
          </a:p>
        </p:txBody>
      </p:sp>
      <p:sp>
        <p:nvSpPr>
          <p:cNvPr id="3" name="Title 2"/>
          <p:cNvSpPr>
            <a:spLocks noGrp="1"/>
          </p:cNvSpPr>
          <p:nvPr>
            <p:ph type="title"/>
          </p:nvPr>
        </p:nvSpPr>
        <p:spPr/>
        <p:txBody>
          <a:bodyPr>
            <a:normAutofit/>
          </a:bodyPr>
          <a:lstStyle/>
          <a:p>
            <a:r>
              <a:rPr lang="en-US" dirty="0" err="1" smtClean="0"/>
              <a:t>Otkaz</a:t>
            </a:r>
            <a:r>
              <a:rPr lang="en-US" dirty="0" smtClean="0"/>
              <a:t> </a:t>
            </a:r>
            <a:r>
              <a:rPr lang="sr-Latn-CS" dirty="0" smtClean="0"/>
              <a:t>u drugim situacijama</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err="1" smtClean="0"/>
              <a:t>Otkaz</a:t>
            </a:r>
            <a:r>
              <a:rPr lang="en-US" dirty="0" smtClean="0"/>
              <a:t> </a:t>
            </a:r>
            <a:r>
              <a:rPr lang="en-US" dirty="0" err="1" smtClean="0"/>
              <a:t>ugovora</a:t>
            </a:r>
            <a:r>
              <a:rPr lang="en-US" dirty="0" smtClean="0"/>
              <a:t> o </a:t>
            </a:r>
            <a:r>
              <a:rPr lang="en-US" dirty="0" err="1" smtClean="0"/>
              <a:t>radu</a:t>
            </a:r>
            <a:r>
              <a:rPr lang="en-US" dirty="0" smtClean="0"/>
              <a:t> </a:t>
            </a:r>
            <a:r>
              <a:rPr lang="en-US" dirty="0" err="1" smtClean="0"/>
              <a:t>zbog</a:t>
            </a:r>
            <a:r>
              <a:rPr lang="en-US" dirty="0" smtClean="0"/>
              <a:t> </a:t>
            </a:r>
            <a:r>
              <a:rPr lang="en-US" dirty="0" err="1" smtClean="0"/>
              <a:t>neblagovremenog</a:t>
            </a:r>
            <a:r>
              <a:rPr lang="en-US" dirty="0" smtClean="0"/>
              <a:t> </a:t>
            </a:r>
            <a:r>
              <a:rPr lang="en-US" dirty="0" err="1" smtClean="0"/>
              <a:t>vraćanja</a:t>
            </a:r>
            <a:r>
              <a:rPr lang="en-US" dirty="0" smtClean="0"/>
              <a:t> </a:t>
            </a:r>
            <a:r>
              <a:rPr lang="en-US" dirty="0" err="1" smtClean="0"/>
              <a:t>sa</a:t>
            </a:r>
            <a:r>
              <a:rPr lang="en-US" dirty="0" smtClean="0"/>
              <a:t> </a:t>
            </a:r>
            <a:r>
              <a:rPr lang="en-US" dirty="0" err="1" smtClean="0"/>
              <a:t>neplaćenog</a:t>
            </a:r>
            <a:r>
              <a:rPr lang="en-US" dirty="0" smtClean="0"/>
              <a:t> </a:t>
            </a:r>
            <a:r>
              <a:rPr lang="en-US" dirty="0" err="1" smtClean="0"/>
              <a:t>odsustva</a:t>
            </a:r>
            <a:r>
              <a:rPr lang="en-US" dirty="0" smtClean="0"/>
              <a:t>, </a:t>
            </a:r>
            <a:r>
              <a:rPr lang="en-US" dirty="0" err="1" smtClean="0"/>
              <a:t>odnosno</a:t>
            </a:r>
            <a:r>
              <a:rPr lang="en-US" dirty="0" smtClean="0"/>
              <a:t> </a:t>
            </a:r>
            <a:r>
              <a:rPr lang="en-US" dirty="0" err="1" smtClean="0"/>
              <a:t>mirovanja</a:t>
            </a:r>
            <a:r>
              <a:rPr lang="en-US" dirty="0" smtClean="0"/>
              <a:t> </a:t>
            </a:r>
            <a:r>
              <a:rPr lang="en-US" dirty="0" err="1" smtClean="0"/>
              <a:t>radnog</a:t>
            </a:r>
            <a:r>
              <a:rPr lang="en-US" dirty="0" smtClean="0"/>
              <a:t> </a:t>
            </a:r>
            <a:r>
              <a:rPr lang="en-US" dirty="0" err="1" smtClean="0"/>
              <a:t>odnosa</a:t>
            </a:r>
            <a:endParaRPr lang="en-US" dirty="0" smtClean="0"/>
          </a:p>
          <a:p>
            <a:r>
              <a:rPr lang="en-US" dirty="0" err="1" smtClean="0"/>
              <a:t>Zaposleni</a:t>
            </a:r>
            <a:r>
              <a:rPr lang="en-US" dirty="0" smtClean="0"/>
              <a:t> </a:t>
            </a:r>
            <a:r>
              <a:rPr lang="en-US" dirty="0" err="1" smtClean="0"/>
              <a:t>koji</a:t>
            </a:r>
            <a:r>
              <a:rPr lang="en-US" dirty="0" smtClean="0"/>
              <a:t> </a:t>
            </a:r>
            <a:r>
              <a:rPr lang="en-US" dirty="0" err="1" smtClean="0"/>
              <a:t>koristi</a:t>
            </a:r>
            <a:r>
              <a:rPr lang="en-US" dirty="0" smtClean="0"/>
              <a:t> </a:t>
            </a:r>
            <a:r>
              <a:rPr lang="en-US" dirty="0" err="1" smtClean="0"/>
              <a:t>neplaćeno</a:t>
            </a:r>
            <a:r>
              <a:rPr lang="en-US" dirty="0" smtClean="0"/>
              <a:t> </a:t>
            </a:r>
            <a:r>
              <a:rPr lang="en-US" dirty="0" err="1" smtClean="0"/>
              <a:t>odsustvo</a:t>
            </a:r>
            <a:r>
              <a:rPr lang="en-US" dirty="0" smtClean="0"/>
              <a:t> </a:t>
            </a:r>
            <a:r>
              <a:rPr lang="en-US" dirty="0" err="1" smtClean="0"/>
              <a:t>ili</a:t>
            </a:r>
            <a:r>
              <a:rPr lang="en-US" dirty="0" smtClean="0"/>
              <a:t> </a:t>
            </a:r>
            <a:r>
              <a:rPr lang="en-US" dirty="0" err="1" smtClean="0"/>
              <a:t>mirovanje</a:t>
            </a:r>
            <a:r>
              <a:rPr lang="en-US" dirty="0" smtClean="0"/>
              <a:t> </a:t>
            </a:r>
            <a:r>
              <a:rPr lang="en-US" dirty="0" err="1" smtClean="0"/>
              <a:t>radnog</a:t>
            </a:r>
            <a:r>
              <a:rPr lang="en-US" dirty="0" smtClean="0"/>
              <a:t> </a:t>
            </a:r>
            <a:r>
              <a:rPr lang="en-US" dirty="0" err="1" smtClean="0"/>
              <a:t>odnosa</a:t>
            </a:r>
            <a:r>
              <a:rPr lang="en-US" dirty="0" smtClean="0"/>
              <a:t> u </a:t>
            </a:r>
            <a:r>
              <a:rPr lang="en-US" dirty="0" err="1" smtClean="0"/>
              <a:t>skladu</a:t>
            </a:r>
            <a:r>
              <a:rPr lang="en-US" dirty="0" smtClean="0"/>
              <a:t> </a:t>
            </a:r>
            <a:r>
              <a:rPr lang="en-US" dirty="0" err="1" smtClean="0"/>
              <a:t>sa</a:t>
            </a:r>
            <a:r>
              <a:rPr lang="en-US" dirty="0" smtClean="0"/>
              <a:t> </a:t>
            </a:r>
            <a:r>
              <a:rPr lang="en-US" dirty="0" err="1" smtClean="0"/>
              <a:t>odredbama</a:t>
            </a:r>
            <a:r>
              <a:rPr lang="en-US" dirty="0" smtClean="0"/>
              <a:t> </a:t>
            </a:r>
            <a:r>
              <a:rPr lang="en-US" dirty="0" err="1" smtClean="0"/>
              <a:t>čl</a:t>
            </a:r>
            <a:r>
              <a:rPr lang="en-US" dirty="0" smtClean="0"/>
              <a:t>. 78. </a:t>
            </a:r>
            <a:r>
              <a:rPr lang="en-US" dirty="0" err="1" smtClean="0"/>
              <a:t>i</a:t>
            </a:r>
            <a:r>
              <a:rPr lang="en-US" dirty="0" smtClean="0"/>
              <a:t> 79. </a:t>
            </a:r>
            <a:r>
              <a:rPr lang="en-US" dirty="0" err="1" smtClean="0"/>
              <a:t>Zakona</a:t>
            </a:r>
            <a:r>
              <a:rPr lang="en-US" dirty="0" smtClean="0"/>
              <a:t>, </a:t>
            </a:r>
            <a:r>
              <a:rPr lang="en-US" dirty="0" err="1" smtClean="0"/>
              <a:t>dužan</a:t>
            </a:r>
            <a:r>
              <a:rPr lang="en-US" dirty="0" smtClean="0"/>
              <a:t> je </a:t>
            </a:r>
            <a:r>
              <a:rPr lang="en-US" dirty="0" err="1" smtClean="0"/>
              <a:t>da</a:t>
            </a:r>
            <a:r>
              <a:rPr lang="en-US" dirty="0" smtClean="0"/>
              <a:t> se </a:t>
            </a:r>
            <a:r>
              <a:rPr lang="en-US" dirty="0" err="1" smtClean="0"/>
              <a:t>vrati</a:t>
            </a:r>
            <a:r>
              <a:rPr lang="en-US" dirty="0" smtClean="0"/>
              <a:t> </a:t>
            </a:r>
            <a:r>
              <a:rPr lang="en-US" dirty="0" err="1" smtClean="0"/>
              <a:t>na</a:t>
            </a:r>
            <a:r>
              <a:rPr lang="en-US" dirty="0" smtClean="0"/>
              <a:t> </a:t>
            </a:r>
            <a:r>
              <a:rPr lang="en-US" dirty="0" err="1" smtClean="0"/>
              <a:t>rad</a:t>
            </a:r>
            <a:r>
              <a:rPr lang="en-US" dirty="0" smtClean="0"/>
              <a:t> </a:t>
            </a:r>
            <a:r>
              <a:rPr lang="en-US" dirty="0" err="1" smtClean="0"/>
              <a:t>kod</a:t>
            </a:r>
            <a:r>
              <a:rPr lang="en-US" dirty="0" smtClean="0"/>
              <a:t> </a:t>
            </a:r>
            <a:r>
              <a:rPr lang="en-US" dirty="0" err="1" smtClean="0"/>
              <a:t>poslodavca</a:t>
            </a:r>
            <a:r>
              <a:rPr lang="en-US" dirty="0" smtClean="0"/>
              <a:t> u </a:t>
            </a:r>
            <a:r>
              <a:rPr lang="en-US" dirty="0" err="1" smtClean="0"/>
              <a:t>roku</a:t>
            </a:r>
            <a:r>
              <a:rPr lang="en-US" dirty="0" smtClean="0"/>
              <a:t> </a:t>
            </a:r>
            <a:r>
              <a:rPr lang="en-US" dirty="0" err="1" smtClean="0"/>
              <a:t>od</a:t>
            </a:r>
            <a:r>
              <a:rPr lang="en-US" dirty="0" smtClean="0"/>
              <a:t> 15 </a:t>
            </a:r>
            <a:r>
              <a:rPr lang="en-US" dirty="0" err="1" smtClean="0"/>
              <a:t>dana</a:t>
            </a:r>
            <a:r>
              <a:rPr lang="en-US" dirty="0" smtClean="0"/>
              <a:t> </a:t>
            </a:r>
            <a:r>
              <a:rPr lang="en-US" dirty="0" err="1" smtClean="0"/>
              <a:t>od</a:t>
            </a:r>
            <a:r>
              <a:rPr lang="en-US" dirty="0" smtClean="0"/>
              <a:t> </a:t>
            </a:r>
            <a:r>
              <a:rPr lang="en-US" dirty="0" err="1" smtClean="0"/>
              <a:t>dana</a:t>
            </a:r>
            <a:r>
              <a:rPr lang="en-US" dirty="0" smtClean="0"/>
              <a:t> </a:t>
            </a:r>
            <a:r>
              <a:rPr lang="en-US" dirty="0" err="1" smtClean="0"/>
              <a:t>prestanka</a:t>
            </a:r>
            <a:r>
              <a:rPr lang="en-US" dirty="0" smtClean="0"/>
              <a:t> </a:t>
            </a:r>
            <a:r>
              <a:rPr lang="en-US" dirty="0" err="1" smtClean="0"/>
              <a:t>prava</a:t>
            </a:r>
            <a:r>
              <a:rPr lang="en-US" dirty="0" smtClean="0"/>
              <a:t> </a:t>
            </a:r>
            <a:r>
              <a:rPr lang="en-US" dirty="0" err="1" smtClean="0"/>
              <a:t>na</a:t>
            </a:r>
            <a:r>
              <a:rPr lang="en-US" dirty="0" smtClean="0"/>
              <a:t> </a:t>
            </a:r>
            <a:r>
              <a:rPr lang="en-US" dirty="0" err="1" smtClean="0"/>
              <a:t>mirovanje</a:t>
            </a:r>
            <a:r>
              <a:rPr lang="en-US" dirty="0" smtClean="0"/>
              <a:t> </a:t>
            </a:r>
            <a:r>
              <a:rPr lang="en-US" dirty="0" err="1" smtClean="0"/>
              <a:t>radnog</a:t>
            </a:r>
            <a:r>
              <a:rPr lang="en-US" dirty="0" smtClean="0"/>
              <a:t> </a:t>
            </a:r>
            <a:r>
              <a:rPr lang="en-US" dirty="0" err="1" smtClean="0"/>
              <a:t>odnosa</a:t>
            </a:r>
            <a:r>
              <a:rPr lang="en-US" dirty="0" smtClean="0"/>
              <a:t>. </a:t>
            </a:r>
            <a:r>
              <a:rPr lang="en-US" dirty="0" err="1" smtClean="0"/>
              <a:t>Ukoliko</a:t>
            </a:r>
            <a:r>
              <a:rPr lang="en-US" dirty="0" smtClean="0"/>
              <a:t> se </a:t>
            </a:r>
            <a:r>
              <a:rPr lang="en-US" dirty="0" err="1" smtClean="0"/>
              <a:t>zaposleni</a:t>
            </a:r>
            <a:r>
              <a:rPr lang="en-US" dirty="0" smtClean="0"/>
              <a:t> ne </a:t>
            </a:r>
            <a:r>
              <a:rPr lang="en-US" dirty="0" err="1" smtClean="0"/>
              <a:t>vrati</a:t>
            </a:r>
            <a:r>
              <a:rPr lang="en-US" dirty="0" smtClean="0"/>
              <a:t> </a:t>
            </a:r>
            <a:r>
              <a:rPr lang="en-US" dirty="0" err="1" smtClean="0"/>
              <a:t>na</a:t>
            </a:r>
            <a:r>
              <a:rPr lang="en-US" dirty="0" smtClean="0"/>
              <a:t> </a:t>
            </a:r>
            <a:r>
              <a:rPr lang="en-US" dirty="0" err="1" smtClean="0"/>
              <a:t>rad</a:t>
            </a:r>
            <a:r>
              <a:rPr lang="en-US" dirty="0" smtClean="0"/>
              <a:t> u tom </a:t>
            </a:r>
            <a:r>
              <a:rPr lang="en-US" dirty="0" err="1" smtClean="0"/>
              <a:t>roku</a:t>
            </a:r>
            <a:r>
              <a:rPr lang="en-US" dirty="0" smtClean="0"/>
              <a:t>, </a:t>
            </a:r>
            <a:r>
              <a:rPr lang="en-US" dirty="0" err="1" smtClean="0"/>
              <a:t>stiču</a:t>
            </a:r>
            <a:r>
              <a:rPr lang="en-US" dirty="0" smtClean="0"/>
              <a:t> se </a:t>
            </a:r>
            <a:r>
              <a:rPr lang="en-US" dirty="0" err="1" smtClean="0"/>
              <a:t>uslovi</a:t>
            </a:r>
            <a:r>
              <a:rPr lang="en-US" dirty="0" smtClean="0"/>
              <a:t> </a:t>
            </a:r>
            <a:r>
              <a:rPr lang="en-US" dirty="0" err="1" smtClean="0"/>
              <a:t>da</a:t>
            </a:r>
            <a:r>
              <a:rPr lang="en-US" dirty="0" smtClean="0"/>
              <a:t> mu </a:t>
            </a:r>
            <a:r>
              <a:rPr lang="en-US" dirty="0" err="1" smtClean="0"/>
              <a:t>poslodavac</a:t>
            </a:r>
            <a:r>
              <a:rPr lang="en-US" dirty="0" smtClean="0"/>
              <a:t> </a:t>
            </a:r>
            <a:r>
              <a:rPr lang="en-US" dirty="0" err="1" smtClean="0"/>
              <a:t>otkaže</a:t>
            </a:r>
            <a:r>
              <a:rPr lang="en-US" dirty="0" smtClean="0"/>
              <a:t> </a:t>
            </a:r>
            <a:r>
              <a:rPr lang="en-US" dirty="0" err="1" smtClean="0"/>
              <a:t>ugovor</a:t>
            </a:r>
            <a:r>
              <a:rPr lang="en-US" dirty="0" smtClean="0"/>
              <a:t> o </a:t>
            </a:r>
            <a:r>
              <a:rPr lang="en-US" dirty="0" err="1" smtClean="0"/>
              <a:t>radu</a:t>
            </a:r>
            <a:r>
              <a:rPr lang="en-US" dirty="0" smtClean="0"/>
              <a:t>. U </a:t>
            </a:r>
            <a:r>
              <a:rPr lang="en-US" dirty="0" err="1" smtClean="0"/>
              <a:t>ovom</a:t>
            </a:r>
            <a:r>
              <a:rPr lang="en-US" dirty="0" smtClean="0"/>
              <a:t> </a:t>
            </a:r>
            <a:r>
              <a:rPr lang="en-US" dirty="0" err="1" smtClean="0"/>
              <a:t>slučaju</a:t>
            </a:r>
            <a:r>
              <a:rPr lang="en-US" dirty="0" smtClean="0"/>
              <a:t> </a:t>
            </a:r>
            <a:r>
              <a:rPr lang="en-US" dirty="0" err="1" smtClean="0"/>
              <a:t>kao</a:t>
            </a:r>
            <a:r>
              <a:rPr lang="en-US" dirty="0" smtClean="0"/>
              <a:t> </a:t>
            </a:r>
            <a:r>
              <a:rPr lang="en-US" dirty="0" err="1" smtClean="0"/>
              <a:t>dan</a:t>
            </a:r>
            <a:r>
              <a:rPr lang="en-US" dirty="0" smtClean="0"/>
              <a:t> </a:t>
            </a:r>
            <a:r>
              <a:rPr lang="en-US" dirty="0" err="1" smtClean="0"/>
              <a:t>prestanka</a:t>
            </a:r>
            <a:r>
              <a:rPr lang="en-US" dirty="0" smtClean="0"/>
              <a:t> </a:t>
            </a:r>
            <a:r>
              <a:rPr lang="en-US" dirty="0" err="1" smtClean="0"/>
              <a:t>radnog</a:t>
            </a:r>
            <a:r>
              <a:rPr lang="en-US" dirty="0" smtClean="0"/>
              <a:t> </a:t>
            </a:r>
            <a:r>
              <a:rPr lang="en-US" dirty="0" err="1" smtClean="0"/>
              <a:t>odnosa</a:t>
            </a:r>
            <a:r>
              <a:rPr lang="en-US" dirty="0" smtClean="0"/>
              <a:t> u </a:t>
            </a:r>
            <a:r>
              <a:rPr lang="en-US" dirty="0" err="1" smtClean="0"/>
              <a:t>radnoj</a:t>
            </a:r>
            <a:r>
              <a:rPr lang="en-US" dirty="0" smtClean="0"/>
              <a:t> </a:t>
            </a:r>
            <a:r>
              <a:rPr lang="en-US" dirty="0" err="1" smtClean="0"/>
              <a:t>knjižici</a:t>
            </a:r>
            <a:r>
              <a:rPr lang="en-US" dirty="0" smtClean="0"/>
              <a:t> </a:t>
            </a:r>
            <a:r>
              <a:rPr lang="en-US" dirty="0" err="1" smtClean="0"/>
              <a:t>upisuje</a:t>
            </a:r>
            <a:r>
              <a:rPr lang="en-US" dirty="0" smtClean="0"/>
              <a:t> se </a:t>
            </a:r>
            <a:r>
              <a:rPr lang="en-US" dirty="0" err="1" smtClean="0"/>
              <a:t>dan</a:t>
            </a:r>
            <a:r>
              <a:rPr lang="en-US" dirty="0" smtClean="0"/>
              <a:t> </a:t>
            </a:r>
            <a:r>
              <a:rPr lang="en-US" dirty="0" err="1" smtClean="0"/>
              <a:t>kada</a:t>
            </a:r>
            <a:r>
              <a:rPr lang="en-US" dirty="0" smtClean="0"/>
              <a:t> je </a:t>
            </a:r>
            <a:r>
              <a:rPr lang="en-US" dirty="0" err="1" smtClean="0"/>
              <a:t>zaposleni</a:t>
            </a:r>
            <a:r>
              <a:rPr lang="en-US" dirty="0" smtClean="0"/>
              <a:t> </a:t>
            </a:r>
            <a:r>
              <a:rPr lang="en-US" dirty="0" err="1" smtClean="0"/>
              <a:t>počeo</a:t>
            </a:r>
            <a:r>
              <a:rPr lang="en-US" dirty="0" smtClean="0"/>
              <a:t> </a:t>
            </a:r>
            <a:r>
              <a:rPr lang="en-US" dirty="0" err="1" smtClean="0"/>
              <a:t>da</a:t>
            </a:r>
            <a:r>
              <a:rPr lang="en-US" dirty="0" smtClean="0"/>
              <a:t> </a:t>
            </a:r>
            <a:r>
              <a:rPr lang="en-US" dirty="0" err="1" smtClean="0"/>
              <a:t>koristi</a:t>
            </a:r>
            <a:r>
              <a:rPr lang="en-US" dirty="0" smtClean="0"/>
              <a:t> </a:t>
            </a:r>
            <a:r>
              <a:rPr lang="en-US" dirty="0" err="1" smtClean="0"/>
              <a:t>odsustvo</a:t>
            </a:r>
            <a:r>
              <a:rPr lang="en-US" dirty="0" smtClean="0"/>
              <a:t> </a:t>
            </a:r>
            <a:r>
              <a:rPr lang="en-US" dirty="0" err="1" smtClean="0"/>
              <a:t>sa</a:t>
            </a:r>
            <a:r>
              <a:rPr lang="en-US" dirty="0" smtClean="0"/>
              <a:t> </a:t>
            </a:r>
            <a:r>
              <a:rPr lang="en-US" dirty="0" err="1" smtClean="0"/>
              <a:t>rada</a:t>
            </a:r>
            <a:r>
              <a:rPr lang="en-US" dirty="0" smtClean="0"/>
              <a:t> (</a:t>
            </a:r>
            <a:r>
              <a:rPr lang="en-US" dirty="0" err="1" smtClean="0"/>
              <a:t>prestao</a:t>
            </a:r>
            <a:r>
              <a:rPr lang="en-US" dirty="0" smtClean="0"/>
              <a:t> </a:t>
            </a:r>
            <a:r>
              <a:rPr lang="en-US" dirty="0" err="1" smtClean="0"/>
              <a:t>da</a:t>
            </a:r>
            <a:r>
              <a:rPr lang="en-US" dirty="0" smtClean="0"/>
              <a:t> </a:t>
            </a:r>
            <a:r>
              <a:rPr lang="en-US" dirty="0" err="1" smtClean="0"/>
              <a:t>dolazi</a:t>
            </a:r>
            <a:r>
              <a:rPr lang="en-US" dirty="0" smtClean="0"/>
              <a:t> </a:t>
            </a:r>
            <a:r>
              <a:rPr lang="en-US" dirty="0" err="1" smtClean="0"/>
              <a:t>na</a:t>
            </a:r>
            <a:r>
              <a:rPr lang="en-US" dirty="0" smtClean="0"/>
              <a:t> </a:t>
            </a:r>
            <a:r>
              <a:rPr lang="en-US" dirty="0" err="1" smtClean="0"/>
              <a:t>rad</a:t>
            </a:r>
            <a:r>
              <a:rPr lang="en-US" dirty="0" smtClean="0"/>
              <a:t>). </a:t>
            </a:r>
            <a:r>
              <a:rPr lang="en-US" dirty="0" err="1" smtClean="0"/>
              <a:t>Praktično</a:t>
            </a:r>
            <a:r>
              <a:rPr lang="en-US" dirty="0" smtClean="0"/>
              <a:t> </a:t>
            </a:r>
            <a:r>
              <a:rPr lang="en-US" dirty="0" err="1" smtClean="0"/>
              <a:t>sa</a:t>
            </a:r>
            <a:r>
              <a:rPr lang="en-US" dirty="0" smtClean="0"/>
              <a:t> </a:t>
            </a:r>
            <a:r>
              <a:rPr lang="en-US" dirty="0" err="1" smtClean="0"/>
              <a:t>tim</a:t>
            </a:r>
            <a:r>
              <a:rPr lang="en-US" dirty="0" smtClean="0"/>
              <a:t> </a:t>
            </a:r>
            <a:r>
              <a:rPr lang="en-US" dirty="0" err="1" smtClean="0"/>
              <a:t>danom</a:t>
            </a:r>
            <a:r>
              <a:rPr lang="en-US" dirty="0" smtClean="0"/>
              <a:t> se </a:t>
            </a:r>
            <a:r>
              <a:rPr lang="en-US" dirty="0" err="1" smtClean="0"/>
              <a:t>zaposlenom</a:t>
            </a:r>
            <a:r>
              <a:rPr lang="en-US" dirty="0" smtClean="0"/>
              <a:t> </a:t>
            </a:r>
            <a:r>
              <a:rPr lang="en-US" dirty="0" err="1" smtClean="0"/>
              <a:t>i</a:t>
            </a:r>
            <a:r>
              <a:rPr lang="en-US" dirty="0" smtClean="0"/>
              <a:t> </a:t>
            </a:r>
            <a:r>
              <a:rPr lang="en-US" dirty="0" err="1" smtClean="0"/>
              <a:t>zaključuje</a:t>
            </a:r>
            <a:r>
              <a:rPr lang="en-US" dirty="0" smtClean="0"/>
              <a:t> </a:t>
            </a:r>
            <a:r>
              <a:rPr lang="en-US" dirty="0" err="1" smtClean="0"/>
              <a:t>radna</a:t>
            </a:r>
            <a:r>
              <a:rPr lang="en-US" dirty="0" smtClean="0"/>
              <a:t> </a:t>
            </a:r>
            <a:r>
              <a:rPr lang="en-US" dirty="0" err="1" smtClean="0"/>
              <a:t>knjižica</a:t>
            </a:r>
            <a:r>
              <a:rPr lang="en-US" dirty="0" smtClean="0"/>
              <a:t> </a:t>
            </a:r>
            <a:r>
              <a:rPr lang="en-US" dirty="0" err="1" smtClean="0"/>
              <a:t>po</a:t>
            </a:r>
            <a:r>
              <a:rPr lang="en-US" dirty="0" smtClean="0"/>
              <a:t> </a:t>
            </a:r>
            <a:r>
              <a:rPr lang="en-US" dirty="0" err="1" smtClean="0"/>
              <a:t>osnovu</a:t>
            </a:r>
            <a:r>
              <a:rPr lang="en-US" dirty="0" smtClean="0"/>
              <a:t> </a:t>
            </a:r>
            <a:r>
              <a:rPr lang="en-US" dirty="0" err="1" smtClean="0"/>
              <a:t>mirovanja</a:t>
            </a:r>
            <a:r>
              <a:rPr lang="en-US" dirty="0" smtClean="0"/>
              <a:t> </a:t>
            </a:r>
            <a:r>
              <a:rPr lang="en-US" dirty="0" err="1" smtClean="0"/>
              <a:t>radnog</a:t>
            </a:r>
            <a:r>
              <a:rPr lang="en-US" dirty="0" smtClean="0"/>
              <a:t> </a:t>
            </a:r>
            <a:r>
              <a:rPr lang="en-US" dirty="0" err="1" smtClean="0"/>
              <a:t>odnosa</a:t>
            </a:r>
            <a:r>
              <a:rPr lang="en-US" dirty="0" smtClean="0"/>
              <a:t>, a </a:t>
            </a:r>
            <a:r>
              <a:rPr lang="en-US" dirty="0" err="1" smtClean="0"/>
              <a:t>njegovim</a:t>
            </a:r>
            <a:r>
              <a:rPr lang="en-US" dirty="0" smtClean="0"/>
              <a:t> </a:t>
            </a:r>
            <a:r>
              <a:rPr lang="en-US" dirty="0" err="1" smtClean="0"/>
              <a:t>neodlaskom</a:t>
            </a:r>
            <a:r>
              <a:rPr lang="en-US" dirty="0" smtClean="0"/>
              <a:t> </a:t>
            </a:r>
            <a:r>
              <a:rPr lang="en-US" dirty="0" err="1" smtClean="0"/>
              <a:t>na</a:t>
            </a:r>
            <a:r>
              <a:rPr lang="en-US" dirty="0" smtClean="0"/>
              <a:t> </a:t>
            </a:r>
            <a:r>
              <a:rPr lang="en-US" dirty="0" err="1" smtClean="0"/>
              <a:t>rad</a:t>
            </a:r>
            <a:r>
              <a:rPr lang="en-US" dirty="0" smtClean="0"/>
              <a:t> </a:t>
            </a:r>
            <a:r>
              <a:rPr lang="en-US" dirty="0" err="1" smtClean="0"/>
              <a:t>po</a:t>
            </a:r>
            <a:r>
              <a:rPr lang="en-US" dirty="0" smtClean="0"/>
              <a:t> </a:t>
            </a:r>
            <a:r>
              <a:rPr lang="en-US" dirty="0" err="1" smtClean="0"/>
              <a:t>isteku</a:t>
            </a:r>
            <a:r>
              <a:rPr lang="en-US" dirty="0" smtClean="0"/>
              <a:t> </a:t>
            </a:r>
            <a:r>
              <a:rPr lang="en-US" dirty="0" err="1" smtClean="0"/>
              <a:t>mirovanja</a:t>
            </a:r>
            <a:r>
              <a:rPr lang="en-US" dirty="0" smtClean="0"/>
              <a:t> </a:t>
            </a:r>
            <a:r>
              <a:rPr lang="en-US" dirty="0" err="1" smtClean="0"/>
              <a:t>prestaje</a:t>
            </a:r>
            <a:r>
              <a:rPr lang="en-US" dirty="0" smtClean="0"/>
              <a:t> </a:t>
            </a:r>
            <a:r>
              <a:rPr lang="en-US" dirty="0" err="1" smtClean="0"/>
              <a:t>osnov</a:t>
            </a:r>
            <a:r>
              <a:rPr lang="en-US" dirty="0" smtClean="0"/>
              <a:t> </a:t>
            </a:r>
            <a:r>
              <a:rPr lang="en-US" dirty="0" err="1" smtClean="0"/>
              <a:t>za</a:t>
            </a:r>
            <a:r>
              <a:rPr lang="en-US" dirty="0" smtClean="0"/>
              <a:t> </a:t>
            </a:r>
            <a:r>
              <a:rPr lang="en-US" dirty="0" err="1" smtClean="0"/>
              <a:t>ponovno</a:t>
            </a:r>
            <a:r>
              <a:rPr lang="en-US" dirty="0" smtClean="0"/>
              <a:t> </a:t>
            </a:r>
            <a:r>
              <a:rPr lang="en-US" dirty="0" err="1" smtClean="0"/>
              <a:t>aktiviranje</a:t>
            </a:r>
            <a:r>
              <a:rPr lang="en-US" dirty="0" smtClean="0"/>
              <a:t> </a:t>
            </a:r>
            <a:r>
              <a:rPr lang="en-US" dirty="0" err="1" smtClean="0"/>
              <a:t>radnog</a:t>
            </a:r>
            <a:r>
              <a:rPr lang="en-US" dirty="0" smtClean="0"/>
              <a:t> </a:t>
            </a:r>
            <a:r>
              <a:rPr lang="en-US" dirty="0" err="1" smtClean="0"/>
              <a:t>odnosa</a:t>
            </a:r>
            <a:r>
              <a:rPr lang="en-US" dirty="0" smtClean="0"/>
              <a:t>, </a:t>
            </a:r>
            <a:r>
              <a:rPr lang="en-US" dirty="0" err="1" smtClean="0"/>
              <a:t>tako</a:t>
            </a:r>
            <a:r>
              <a:rPr lang="en-US" dirty="0" smtClean="0"/>
              <a:t> </a:t>
            </a:r>
            <a:r>
              <a:rPr lang="en-US" dirty="0" err="1" smtClean="0"/>
              <a:t>da</a:t>
            </a:r>
            <a:r>
              <a:rPr lang="en-US" dirty="0" smtClean="0"/>
              <a:t> je </a:t>
            </a:r>
            <a:r>
              <a:rPr lang="en-US" dirty="0" err="1" smtClean="0"/>
              <a:t>rešenje</a:t>
            </a:r>
            <a:r>
              <a:rPr lang="en-US" dirty="0" smtClean="0"/>
              <a:t> o </a:t>
            </a:r>
            <a:r>
              <a:rPr lang="en-US" dirty="0" err="1" smtClean="0"/>
              <a:t>otkazu</a:t>
            </a:r>
            <a:r>
              <a:rPr lang="en-US" dirty="0" smtClean="0"/>
              <a:t> </a:t>
            </a:r>
            <a:r>
              <a:rPr lang="en-US" dirty="0" err="1" smtClean="0"/>
              <a:t>ugovora</a:t>
            </a:r>
            <a:r>
              <a:rPr lang="en-US" dirty="0" smtClean="0"/>
              <a:t> o </a:t>
            </a:r>
            <a:r>
              <a:rPr lang="en-US" dirty="0" err="1" smtClean="0"/>
              <a:t>radu</a:t>
            </a:r>
            <a:r>
              <a:rPr lang="en-US" dirty="0" smtClean="0"/>
              <a:t> </a:t>
            </a:r>
            <a:r>
              <a:rPr lang="en-US" dirty="0" err="1" smtClean="0"/>
              <a:t>fakultativno</a:t>
            </a:r>
            <a:r>
              <a:rPr lang="en-US" dirty="0" smtClean="0"/>
              <a:t>.</a:t>
            </a:r>
          </a:p>
          <a:p>
            <a:endParaRPr lang="en-US" dirty="0"/>
          </a:p>
        </p:txBody>
      </p:sp>
      <p:sp>
        <p:nvSpPr>
          <p:cNvPr id="3" name="Title 2"/>
          <p:cNvSpPr>
            <a:spLocks noGrp="1"/>
          </p:cNvSpPr>
          <p:nvPr>
            <p:ph type="title"/>
          </p:nvPr>
        </p:nvSpPr>
        <p:spPr/>
        <p:txBody>
          <a:bodyPr>
            <a:normAutofit/>
          </a:bodyPr>
          <a:lstStyle/>
          <a:p>
            <a:r>
              <a:rPr lang="en-US" dirty="0" err="1" smtClean="0"/>
              <a:t>Otkaz</a:t>
            </a:r>
            <a:r>
              <a:rPr lang="en-US" dirty="0" smtClean="0"/>
              <a:t> </a:t>
            </a:r>
            <a:r>
              <a:rPr lang="sr-Latn-CS" dirty="0" smtClean="0"/>
              <a:t>u drugim situacijama</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vi-VN" dirty="0" smtClean="0"/>
              <a:t>Otkaz ugovora o radu zbog zloupotrebe bolovanja</a:t>
            </a:r>
          </a:p>
          <a:p>
            <a:r>
              <a:rPr lang="vi-VN" dirty="0" smtClean="0"/>
              <a:t>Ako poslodavac posumnja u opravdanost razloga za odsustvovanje sa rada zbog bolovanja, može da podnese zahtev nadležnom zdravstvenom organu radi utvrđivanja zdravstvene sposobnosti zaposlenog. </a:t>
            </a:r>
          </a:p>
          <a:p>
            <a:r>
              <a:rPr lang="vi-VN" dirty="0" smtClean="0"/>
              <a:t>Poslodavac može da podnese pisani zahtev:</a:t>
            </a:r>
          </a:p>
          <a:p>
            <a:r>
              <a:rPr lang="vi-VN" dirty="0" smtClean="0"/>
              <a:t>• neposredno zdravstvenoj ustanovi - kada je radnu sposobnost cenio lekar pojedinac, ili</a:t>
            </a:r>
          </a:p>
          <a:p>
            <a:r>
              <a:rPr lang="vi-VN" dirty="0" smtClean="0"/>
              <a:t>• filijali Republičkog zavoda za zdravstveno osiguranje - ukoliko je sprečenost za rad cenila lekarska komisija.</a:t>
            </a:r>
          </a:p>
          <a:p>
            <a:endParaRPr lang="en-US" dirty="0"/>
          </a:p>
        </p:txBody>
      </p:sp>
      <p:sp>
        <p:nvSpPr>
          <p:cNvPr id="3" name="Title 2"/>
          <p:cNvSpPr>
            <a:spLocks noGrp="1"/>
          </p:cNvSpPr>
          <p:nvPr>
            <p:ph type="title"/>
          </p:nvPr>
        </p:nvSpPr>
        <p:spPr/>
        <p:txBody>
          <a:bodyPr>
            <a:normAutofit/>
          </a:bodyPr>
          <a:lstStyle/>
          <a:p>
            <a:r>
              <a:rPr lang="en-US" dirty="0" err="1" smtClean="0"/>
              <a:t>Otkaz</a:t>
            </a:r>
            <a:r>
              <a:rPr lang="en-US" dirty="0" smtClean="0"/>
              <a:t> </a:t>
            </a:r>
            <a:r>
              <a:rPr lang="sr-Latn-CS" dirty="0" smtClean="0"/>
              <a:t>u drugim situacijama</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err="1" smtClean="0"/>
              <a:t>Ako</a:t>
            </a:r>
            <a:r>
              <a:rPr lang="en-US" dirty="0" smtClean="0"/>
              <a:t> se </a:t>
            </a:r>
            <a:r>
              <a:rPr lang="en-US" dirty="0" err="1" smtClean="0"/>
              <a:t>utvrdi</a:t>
            </a:r>
            <a:r>
              <a:rPr lang="en-US" dirty="0" smtClean="0"/>
              <a:t> </a:t>
            </a:r>
            <a:r>
              <a:rPr lang="en-US" dirty="0" err="1" smtClean="0"/>
              <a:t>da</a:t>
            </a:r>
            <a:r>
              <a:rPr lang="en-US" dirty="0" smtClean="0"/>
              <a:t> </a:t>
            </a:r>
            <a:r>
              <a:rPr lang="en-US" dirty="0" err="1" smtClean="0"/>
              <a:t>zaposleni</a:t>
            </a:r>
            <a:r>
              <a:rPr lang="en-US" dirty="0" smtClean="0"/>
              <a:t> </a:t>
            </a:r>
            <a:r>
              <a:rPr lang="en-US" dirty="0" err="1" smtClean="0"/>
              <a:t>neopravdano</a:t>
            </a:r>
            <a:r>
              <a:rPr lang="en-US" dirty="0" smtClean="0"/>
              <a:t> </a:t>
            </a:r>
            <a:r>
              <a:rPr lang="en-US" dirty="0" err="1" smtClean="0"/>
              <a:t>koristi</a:t>
            </a:r>
            <a:r>
              <a:rPr lang="en-US" dirty="0" smtClean="0"/>
              <a:t> </a:t>
            </a:r>
            <a:r>
              <a:rPr lang="en-US" dirty="0" err="1" smtClean="0"/>
              <a:t>bolovanje</a:t>
            </a:r>
            <a:r>
              <a:rPr lang="en-US" dirty="0" smtClean="0"/>
              <a:t> </a:t>
            </a:r>
            <a:r>
              <a:rPr lang="en-US" dirty="0" err="1" smtClean="0"/>
              <a:t>ili</a:t>
            </a:r>
            <a:r>
              <a:rPr lang="en-US" dirty="0" smtClean="0"/>
              <a:t> </a:t>
            </a:r>
            <a:r>
              <a:rPr lang="en-US" dirty="0" err="1" smtClean="0"/>
              <a:t>ga</a:t>
            </a:r>
            <a:r>
              <a:rPr lang="en-US" dirty="0" smtClean="0"/>
              <a:t> </a:t>
            </a:r>
            <a:r>
              <a:rPr lang="en-US" dirty="0" err="1" smtClean="0"/>
              <a:t>zloupotrebi</a:t>
            </a:r>
            <a:r>
              <a:rPr lang="en-US" dirty="0" smtClean="0"/>
              <a:t>, </a:t>
            </a:r>
            <a:r>
              <a:rPr lang="en-US" dirty="0" err="1" smtClean="0"/>
              <a:t>poslodavac</a:t>
            </a:r>
            <a:r>
              <a:rPr lang="en-US" dirty="0" smtClean="0"/>
              <a:t> </a:t>
            </a:r>
            <a:r>
              <a:rPr lang="en-US" dirty="0" err="1" smtClean="0"/>
              <a:t>može</a:t>
            </a:r>
            <a:r>
              <a:rPr lang="en-US" dirty="0" smtClean="0"/>
              <a:t> </a:t>
            </a:r>
            <a:r>
              <a:rPr lang="en-US" dirty="0" err="1" smtClean="0"/>
              <a:t>da</a:t>
            </a:r>
            <a:r>
              <a:rPr lang="en-US" dirty="0" smtClean="0"/>
              <a:t> mu </a:t>
            </a:r>
            <a:r>
              <a:rPr lang="en-US" dirty="0" err="1" smtClean="0"/>
              <a:t>otkaže</a:t>
            </a:r>
            <a:r>
              <a:rPr lang="en-US" dirty="0" smtClean="0"/>
              <a:t> </a:t>
            </a:r>
            <a:r>
              <a:rPr lang="en-US" dirty="0" err="1" smtClean="0"/>
              <a:t>ugovor</a:t>
            </a:r>
            <a:r>
              <a:rPr lang="en-US" dirty="0" smtClean="0"/>
              <a:t> o </a:t>
            </a:r>
            <a:r>
              <a:rPr lang="en-US" dirty="0" err="1" smtClean="0"/>
              <a:t>radu</a:t>
            </a:r>
            <a:r>
              <a:rPr lang="en-US" dirty="0" smtClean="0"/>
              <a:t>.</a:t>
            </a:r>
          </a:p>
          <a:p>
            <a:r>
              <a:rPr lang="en-US" dirty="0" err="1" smtClean="0"/>
              <a:t>Otkaz</a:t>
            </a:r>
            <a:r>
              <a:rPr lang="en-US" dirty="0" smtClean="0"/>
              <a:t> </a:t>
            </a:r>
            <a:r>
              <a:rPr lang="en-US" dirty="0" err="1" smtClean="0"/>
              <a:t>ugovora</a:t>
            </a:r>
            <a:r>
              <a:rPr lang="en-US" dirty="0" smtClean="0"/>
              <a:t> o </a:t>
            </a:r>
            <a:r>
              <a:rPr lang="en-US" dirty="0" err="1" smtClean="0"/>
              <a:t>radu</a:t>
            </a:r>
            <a:r>
              <a:rPr lang="en-US" dirty="0" smtClean="0"/>
              <a:t> </a:t>
            </a:r>
            <a:r>
              <a:rPr lang="en-US" dirty="0" err="1" smtClean="0"/>
              <a:t>poslodavac</a:t>
            </a:r>
            <a:r>
              <a:rPr lang="en-US" dirty="0" smtClean="0"/>
              <a:t> </a:t>
            </a:r>
            <a:r>
              <a:rPr lang="en-US" dirty="0" err="1" smtClean="0"/>
              <a:t>može</a:t>
            </a:r>
            <a:r>
              <a:rPr lang="en-US" dirty="0" smtClean="0"/>
              <a:t> </a:t>
            </a:r>
            <a:r>
              <a:rPr lang="en-US" dirty="0" err="1" smtClean="0"/>
              <a:t>dati</a:t>
            </a:r>
            <a:r>
              <a:rPr lang="en-US" dirty="0" smtClean="0"/>
              <a:t> </a:t>
            </a:r>
            <a:r>
              <a:rPr lang="en-US" dirty="0" err="1" smtClean="0"/>
              <a:t>zaposlenom</a:t>
            </a:r>
            <a:r>
              <a:rPr lang="en-US" dirty="0" smtClean="0"/>
              <a:t> u </a:t>
            </a:r>
            <a:r>
              <a:rPr lang="en-US" dirty="0" err="1" smtClean="0"/>
              <a:t>roku</a:t>
            </a:r>
            <a:r>
              <a:rPr lang="en-US" dirty="0" smtClean="0"/>
              <a:t> </a:t>
            </a:r>
            <a:r>
              <a:rPr lang="en-US" dirty="0" err="1" smtClean="0"/>
              <a:t>od</a:t>
            </a:r>
            <a:r>
              <a:rPr lang="en-US" dirty="0" smtClean="0"/>
              <a:t> tri </a:t>
            </a:r>
            <a:r>
              <a:rPr lang="en-US" dirty="0" err="1" smtClean="0"/>
              <a:t>meseca</a:t>
            </a:r>
            <a:r>
              <a:rPr lang="en-US" dirty="0" smtClean="0"/>
              <a:t> </a:t>
            </a:r>
            <a:r>
              <a:rPr lang="en-US" dirty="0" err="1" smtClean="0"/>
              <a:t>od</a:t>
            </a:r>
            <a:r>
              <a:rPr lang="en-US" dirty="0" smtClean="0"/>
              <a:t> </a:t>
            </a:r>
            <a:r>
              <a:rPr lang="en-US" dirty="0" err="1" smtClean="0"/>
              <a:t>dana</a:t>
            </a:r>
            <a:r>
              <a:rPr lang="en-US" dirty="0" smtClean="0"/>
              <a:t> </a:t>
            </a:r>
            <a:r>
              <a:rPr lang="en-US" dirty="0" err="1" smtClean="0"/>
              <a:t>saznanja</a:t>
            </a:r>
            <a:r>
              <a:rPr lang="en-US" dirty="0" smtClean="0"/>
              <a:t> </a:t>
            </a:r>
            <a:r>
              <a:rPr lang="en-US" dirty="0" err="1" smtClean="0"/>
              <a:t>za</a:t>
            </a:r>
            <a:r>
              <a:rPr lang="en-US" dirty="0" smtClean="0"/>
              <a:t> </a:t>
            </a:r>
            <a:r>
              <a:rPr lang="en-US" dirty="0" err="1" smtClean="0"/>
              <a:t>činjenicu</a:t>
            </a:r>
            <a:r>
              <a:rPr lang="en-US" dirty="0" smtClean="0"/>
              <a:t> </a:t>
            </a:r>
            <a:r>
              <a:rPr lang="en-US" dirty="0" err="1" smtClean="0"/>
              <a:t>da</a:t>
            </a:r>
            <a:r>
              <a:rPr lang="en-US" dirty="0" smtClean="0"/>
              <a:t> je </a:t>
            </a:r>
            <a:r>
              <a:rPr lang="en-US" dirty="0" err="1" smtClean="0"/>
              <a:t>zaposleni</a:t>
            </a:r>
            <a:r>
              <a:rPr lang="en-US" dirty="0" smtClean="0"/>
              <a:t> </a:t>
            </a:r>
            <a:r>
              <a:rPr lang="en-US" dirty="0" err="1" smtClean="0"/>
              <a:t>zloupotrebio</a:t>
            </a:r>
            <a:r>
              <a:rPr lang="en-US" dirty="0" smtClean="0"/>
              <a:t> </a:t>
            </a:r>
            <a:r>
              <a:rPr lang="en-US" dirty="0" err="1" smtClean="0"/>
              <a:t>bolovanje</a:t>
            </a:r>
            <a:r>
              <a:rPr lang="en-US" dirty="0" smtClean="0"/>
              <a:t>, </a:t>
            </a:r>
            <a:r>
              <a:rPr lang="en-US" dirty="0" err="1" smtClean="0"/>
              <a:t>odnosno</a:t>
            </a:r>
            <a:r>
              <a:rPr lang="en-US" dirty="0" smtClean="0"/>
              <a:t> u </a:t>
            </a:r>
            <a:r>
              <a:rPr lang="en-US" dirty="0" err="1" smtClean="0"/>
              <a:t>roku</a:t>
            </a:r>
            <a:r>
              <a:rPr lang="en-US" dirty="0" smtClean="0"/>
              <a:t> </a:t>
            </a:r>
            <a:r>
              <a:rPr lang="en-US" dirty="0" err="1" smtClean="0"/>
              <a:t>od</a:t>
            </a:r>
            <a:r>
              <a:rPr lang="en-US" dirty="0" smtClean="0"/>
              <a:t> </a:t>
            </a:r>
            <a:r>
              <a:rPr lang="en-US" dirty="0" err="1" smtClean="0"/>
              <a:t>šest</a:t>
            </a:r>
            <a:r>
              <a:rPr lang="en-US" dirty="0" smtClean="0"/>
              <a:t> </a:t>
            </a:r>
            <a:r>
              <a:rPr lang="en-US" dirty="0" err="1" smtClean="0"/>
              <a:t>meseci</a:t>
            </a:r>
            <a:r>
              <a:rPr lang="en-US" dirty="0" smtClean="0"/>
              <a:t> </a:t>
            </a:r>
            <a:r>
              <a:rPr lang="en-US" dirty="0" err="1" smtClean="0"/>
              <a:t>od</a:t>
            </a:r>
            <a:r>
              <a:rPr lang="en-US" dirty="0" smtClean="0"/>
              <a:t> </a:t>
            </a:r>
            <a:r>
              <a:rPr lang="en-US" dirty="0" err="1" smtClean="0"/>
              <a:t>dana</a:t>
            </a:r>
            <a:r>
              <a:rPr lang="en-US" dirty="0" smtClean="0"/>
              <a:t> </a:t>
            </a:r>
            <a:r>
              <a:rPr lang="en-US" dirty="0" err="1" smtClean="0"/>
              <a:t>nastupanja</a:t>
            </a:r>
            <a:r>
              <a:rPr lang="en-US" dirty="0" smtClean="0"/>
              <a:t> </a:t>
            </a:r>
            <a:r>
              <a:rPr lang="en-US" dirty="0" err="1" smtClean="0"/>
              <a:t>činjenica</a:t>
            </a:r>
            <a:r>
              <a:rPr lang="en-US" dirty="0" smtClean="0"/>
              <a:t> </a:t>
            </a:r>
            <a:r>
              <a:rPr lang="en-US" dirty="0" err="1" smtClean="0"/>
              <a:t>koje</a:t>
            </a:r>
            <a:r>
              <a:rPr lang="en-US" dirty="0" smtClean="0"/>
              <a:t> </a:t>
            </a:r>
            <a:r>
              <a:rPr lang="en-US" dirty="0" err="1" smtClean="0"/>
              <a:t>su</a:t>
            </a:r>
            <a:r>
              <a:rPr lang="en-US" dirty="0" smtClean="0"/>
              <a:t> </a:t>
            </a:r>
            <a:r>
              <a:rPr lang="en-US" dirty="0" err="1" smtClean="0"/>
              <a:t>osnov</a:t>
            </a:r>
            <a:r>
              <a:rPr lang="en-US" dirty="0" smtClean="0"/>
              <a:t> </a:t>
            </a:r>
            <a:r>
              <a:rPr lang="en-US" dirty="0" err="1" smtClean="0"/>
              <a:t>za</a:t>
            </a:r>
            <a:r>
              <a:rPr lang="en-US" dirty="0" smtClean="0"/>
              <a:t> </a:t>
            </a:r>
            <a:r>
              <a:rPr lang="en-US" dirty="0" err="1" smtClean="0"/>
              <a:t>davanje</a:t>
            </a:r>
            <a:r>
              <a:rPr lang="en-US" dirty="0" smtClean="0"/>
              <a:t> </a:t>
            </a:r>
            <a:r>
              <a:rPr lang="en-US" dirty="0" err="1" smtClean="0"/>
              <a:t>otkaza</a:t>
            </a:r>
            <a:r>
              <a:rPr lang="en-US" dirty="0" smtClean="0"/>
              <a:t> (</a:t>
            </a:r>
            <a:r>
              <a:rPr lang="en-US" dirty="0" err="1" smtClean="0"/>
              <a:t>apsolutni</a:t>
            </a:r>
            <a:r>
              <a:rPr lang="en-US" dirty="0" smtClean="0"/>
              <a:t> </a:t>
            </a:r>
            <a:r>
              <a:rPr lang="en-US" dirty="0" err="1" smtClean="0"/>
              <a:t>rok</a:t>
            </a:r>
            <a:r>
              <a:rPr lang="en-US" dirty="0" smtClean="0"/>
              <a:t> </a:t>
            </a:r>
            <a:r>
              <a:rPr lang="en-US" dirty="0" err="1" smtClean="0"/>
              <a:t>zastarelosti</a:t>
            </a:r>
            <a:r>
              <a:rPr lang="en-US" dirty="0" smtClean="0"/>
              <a:t>).</a:t>
            </a:r>
          </a:p>
          <a:p>
            <a:endParaRPr lang="en-US" dirty="0"/>
          </a:p>
        </p:txBody>
      </p:sp>
      <p:sp>
        <p:nvSpPr>
          <p:cNvPr id="3" name="Title 2"/>
          <p:cNvSpPr>
            <a:spLocks noGrp="1"/>
          </p:cNvSpPr>
          <p:nvPr>
            <p:ph type="title"/>
          </p:nvPr>
        </p:nvSpPr>
        <p:spPr/>
        <p:txBody>
          <a:bodyPr>
            <a:normAutofit/>
          </a:bodyPr>
          <a:lstStyle/>
          <a:p>
            <a:r>
              <a:rPr lang="en-US" dirty="0" err="1" smtClean="0"/>
              <a:t>Otkaz</a:t>
            </a:r>
            <a:r>
              <a:rPr lang="en-US" dirty="0" smtClean="0"/>
              <a:t> </a:t>
            </a:r>
            <a:r>
              <a:rPr lang="sr-Latn-CS" dirty="0" smtClean="0"/>
              <a:t>u drugim situacijama</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buNone/>
            </a:pPr>
            <a:r>
              <a:rPr lang="vi-VN" dirty="0" smtClean="0"/>
              <a:t>Na osnovu člana 115. stav 1. tačka 2) Zakona o osnovama sistema obrazovanja i vaspitanja ("Sl. glasnik RS", br. 72/2009 i 52/2011 - dalje: Zakon) i člana _____ Statuta škole _______________ (</a:t>
            </a:r>
            <a:r>
              <a:rPr lang="vi-VN" i="1" dirty="0" smtClean="0"/>
              <a:t>naziv škole</a:t>
            </a:r>
            <a:r>
              <a:rPr lang="vi-VN" dirty="0" smtClean="0"/>
              <a:t>)/Pravilnika o vaspitno-disciplinskoj i materijalnog odgovornosti učenika, nakon sprovedenog vaspitno-disciplinskog postupka i utvrđene odgovornosti učenika _______________ (</a:t>
            </a:r>
            <a:r>
              <a:rPr lang="vi-VN" i="1" dirty="0" smtClean="0"/>
              <a:t>ime i prezime</a:t>
            </a:r>
            <a:r>
              <a:rPr lang="vi-VN" dirty="0" smtClean="0"/>
              <a:t>) za učinjenu težu povredu obaveze/povredu zabrane, dana __________ godine, donosim </a:t>
            </a:r>
          </a:p>
          <a:p>
            <a:pPr algn="ctr">
              <a:buNone/>
            </a:pPr>
            <a:r>
              <a:rPr lang="vi-VN" dirty="0" smtClean="0"/>
              <a:t>REŠENJE </a:t>
            </a:r>
          </a:p>
          <a:p>
            <a:pPr>
              <a:buNone/>
            </a:pPr>
            <a:r>
              <a:rPr lang="vi-VN" dirty="0" smtClean="0"/>
              <a:t>_______________ (</a:t>
            </a:r>
            <a:r>
              <a:rPr lang="vi-VN" i="1" dirty="0" smtClean="0"/>
              <a:t>ime i prezime</a:t>
            </a:r>
            <a:r>
              <a:rPr lang="vi-VN" dirty="0" smtClean="0"/>
              <a:t>), od oca _______________, rođen dana __________ godine, sa prebivalištem u _______________, učeniku odeljenja _____, obrazovni profil _______________, izriče se vaspitno-disciplinska mera UKOR DIREKTORA. </a:t>
            </a:r>
          </a:p>
          <a:p>
            <a:endParaRPr lang="en-US" dirty="0"/>
          </a:p>
        </p:txBody>
      </p:sp>
      <p:sp>
        <p:nvSpPr>
          <p:cNvPr id="2" name="Title 1"/>
          <p:cNvSpPr>
            <a:spLocks noGrp="1"/>
          </p:cNvSpPr>
          <p:nvPr>
            <p:ph type="title"/>
          </p:nvPr>
        </p:nvSpPr>
        <p:spPr/>
        <p:txBody>
          <a:bodyPr/>
          <a:lstStyle/>
          <a:p>
            <a:r>
              <a:rPr lang="sr-Cyrl-CS" dirty="0"/>
              <a:t>Vrste disciplinskih sankcija</a:t>
            </a: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vi-VN" dirty="0" smtClean="0"/>
              <a:t>Otkaz ugovora o radu zbog odbijanja zaključivanja aneksa ugovora o radu u smislu člana 171. stav 1. tač. 1) do 4)</a:t>
            </a:r>
          </a:p>
          <a:p>
            <a:r>
              <a:rPr lang="vi-VN" dirty="0" smtClean="0"/>
              <a:t>Poslodavac može zaposlenom da ponudi izmenu ugovorenih uslova rada putem zaključivanja aneksa ugovora o radu.</a:t>
            </a:r>
          </a:p>
          <a:p>
            <a:r>
              <a:rPr lang="vi-VN" dirty="0" smtClean="0"/>
              <a:t>Uslovi i slučajevi za ponudu aneksa ugovora o radu</a:t>
            </a:r>
          </a:p>
          <a:p>
            <a:r>
              <a:rPr lang="vi-VN" dirty="0" smtClean="0"/>
              <a:t>Zaključivanje aneksa ugovora o radu poslodavac nudi zaposlenom kada u toku rada dođe do izmene uslova rada koji su već ugovoreni ugovorom o radu. Izmene ugovorenih uslova rada mogu se vršiti aneksom ako su ispunjena dva uslova, i to:</a:t>
            </a:r>
          </a:p>
          <a:p>
            <a:r>
              <a:rPr lang="vi-VN" dirty="0" smtClean="0"/>
              <a:t>• da je došlo do izmene uslova rada utvrđenih ugovorom o radu,</a:t>
            </a:r>
          </a:p>
          <a:p>
            <a:r>
              <a:rPr lang="vi-VN" dirty="0" smtClean="0"/>
              <a:t>• da su uslovi koji se menjaju utvrđeni Zakonom, kao što su slučajevi utvrđeni u članu 171. stav 1. tač. 1) do 5), odnosno da su utvrđeni opštim aktom ili ugovorom o radu - član 171. stav 1. tačka 6) Zakona.</a:t>
            </a:r>
          </a:p>
          <a:p>
            <a:endParaRPr lang="en-US" dirty="0"/>
          </a:p>
        </p:txBody>
      </p:sp>
      <p:sp>
        <p:nvSpPr>
          <p:cNvPr id="3" name="Title 2"/>
          <p:cNvSpPr>
            <a:spLocks noGrp="1"/>
          </p:cNvSpPr>
          <p:nvPr>
            <p:ph type="title"/>
          </p:nvPr>
        </p:nvSpPr>
        <p:spPr/>
        <p:txBody>
          <a:bodyPr>
            <a:normAutofit/>
          </a:bodyPr>
          <a:lstStyle/>
          <a:p>
            <a:r>
              <a:rPr lang="en-US" dirty="0" err="1" smtClean="0"/>
              <a:t>Otkaz</a:t>
            </a:r>
            <a:r>
              <a:rPr lang="en-US" dirty="0" smtClean="0"/>
              <a:t> </a:t>
            </a:r>
            <a:r>
              <a:rPr lang="sr-Latn-CS" dirty="0" smtClean="0"/>
              <a:t>u drugim situacijama</a:t>
            </a: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vi-VN" dirty="0" smtClean="0"/>
              <a:t>Ovde se misli na ponudu za zaključivanje aneksa ugovora o radu po članu 179. tačka 7), a u vezi sa članom 171. Zakona, tj. na slučajeve koji su Zakonom ili opštim aktom, odnosno ugovorom o radu utvrđeni kao pravo, obaveza ili dužnost zaposlenog i koji se po Zakonu obavezno ugovaraju ugovorom o radu.</a:t>
            </a:r>
          </a:p>
          <a:p>
            <a:r>
              <a:rPr lang="vi-VN" dirty="0" smtClean="0"/>
              <a:t>Za slučajeve koji nisu utvrđeni Zakonom niti opštim aktom, odnosno ugovorom o radu poslodavac ne može zaposlenom da ponudi zaključivanje aneksa ugovora o radu radi izmene ugovorenih uslova rada.</a:t>
            </a:r>
          </a:p>
          <a:p>
            <a:r>
              <a:rPr lang="vi-VN" dirty="0" smtClean="0"/>
              <a:t>Ako zaposleni odbije potpisivanje aneksa ugovora o radu, poslodavac može da mu otkaže ugovor o radu primenom člana 179. tačka 7) Zakona.</a:t>
            </a:r>
          </a:p>
          <a:p>
            <a:endParaRPr lang="en-US" dirty="0"/>
          </a:p>
        </p:txBody>
      </p:sp>
      <p:sp>
        <p:nvSpPr>
          <p:cNvPr id="3" name="Title 2"/>
          <p:cNvSpPr>
            <a:spLocks noGrp="1"/>
          </p:cNvSpPr>
          <p:nvPr>
            <p:ph type="title"/>
          </p:nvPr>
        </p:nvSpPr>
        <p:spPr/>
        <p:txBody>
          <a:bodyPr>
            <a:normAutofit/>
          </a:bodyPr>
          <a:lstStyle/>
          <a:p>
            <a:r>
              <a:rPr lang="en-US" dirty="0" err="1" smtClean="0"/>
              <a:t>Otkaz</a:t>
            </a:r>
            <a:r>
              <a:rPr lang="en-US" dirty="0" smtClean="0"/>
              <a:t> </a:t>
            </a:r>
            <a:r>
              <a:rPr lang="sr-Latn-CS" dirty="0" smtClean="0"/>
              <a:t>u drugim situacijama</a:t>
            </a: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Razlozi</a:t>
            </a:r>
            <a:r>
              <a:rPr lang="en-US" dirty="0" smtClean="0"/>
              <a:t> </a:t>
            </a:r>
            <a:r>
              <a:rPr lang="en-US" dirty="0" err="1" smtClean="0"/>
              <a:t>za</a:t>
            </a:r>
            <a:r>
              <a:rPr lang="en-US" dirty="0" smtClean="0"/>
              <a:t> </a:t>
            </a:r>
            <a:r>
              <a:rPr lang="en-US" dirty="0" err="1" smtClean="0"/>
              <a:t>ponudu</a:t>
            </a:r>
            <a:r>
              <a:rPr lang="en-US" dirty="0" smtClean="0"/>
              <a:t> </a:t>
            </a:r>
            <a:r>
              <a:rPr lang="en-US" dirty="0" err="1" smtClean="0"/>
              <a:t>aneksa</a:t>
            </a:r>
            <a:r>
              <a:rPr lang="en-US" dirty="0" smtClean="0"/>
              <a:t> </a:t>
            </a:r>
            <a:r>
              <a:rPr lang="en-US" dirty="0" err="1" smtClean="0"/>
              <a:t>ugovora</a:t>
            </a:r>
            <a:r>
              <a:rPr lang="en-US" dirty="0" smtClean="0"/>
              <a:t> </a:t>
            </a:r>
            <a:r>
              <a:rPr lang="en-US" dirty="0" err="1" smtClean="0"/>
              <a:t>i</a:t>
            </a:r>
            <a:r>
              <a:rPr lang="en-US" dirty="0" smtClean="0"/>
              <a:t> </a:t>
            </a:r>
            <a:r>
              <a:rPr lang="en-US" dirty="0" err="1" smtClean="0"/>
              <a:t>rok</a:t>
            </a:r>
            <a:r>
              <a:rPr lang="en-US" dirty="0" smtClean="0"/>
              <a:t> </a:t>
            </a:r>
            <a:r>
              <a:rPr lang="en-US" dirty="0" err="1" smtClean="0"/>
              <a:t>za</a:t>
            </a:r>
            <a:r>
              <a:rPr lang="en-US" dirty="0" smtClean="0"/>
              <a:t> </a:t>
            </a:r>
            <a:r>
              <a:rPr lang="en-US" dirty="0" err="1" smtClean="0"/>
              <a:t>izjašnjavanje</a:t>
            </a:r>
            <a:endParaRPr lang="en-US" dirty="0" smtClean="0"/>
          </a:p>
          <a:p>
            <a:r>
              <a:rPr lang="en-US" dirty="0" err="1" smtClean="0"/>
              <a:t>Uz</a:t>
            </a:r>
            <a:r>
              <a:rPr lang="en-US" dirty="0" smtClean="0"/>
              <a:t> </a:t>
            </a:r>
            <a:r>
              <a:rPr lang="en-US" dirty="0" err="1" smtClean="0"/>
              <a:t>ponudu</a:t>
            </a:r>
            <a:r>
              <a:rPr lang="en-US" dirty="0" smtClean="0"/>
              <a:t> </a:t>
            </a:r>
            <a:r>
              <a:rPr lang="en-US" dirty="0" err="1" smtClean="0"/>
              <a:t>za</a:t>
            </a:r>
            <a:r>
              <a:rPr lang="en-US" dirty="0" smtClean="0"/>
              <a:t> </a:t>
            </a:r>
            <a:r>
              <a:rPr lang="en-US" dirty="0" err="1" smtClean="0"/>
              <a:t>zaključivanje</a:t>
            </a:r>
            <a:r>
              <a:rPr lang="en-US" dirty="0" smtClean="0"/>
              <a:t> </a:t>
            </a:r>
            <a:r>
              <a:rPr lang="en-US" dirty="0" err="1" smtClean="0"/>
              <a:t>aneksa</a:t>
            </a:r>
            <a:r>
              <a:rPr lang="en-US" dirty="0" smtClean="0"/>
              <a:t> </a:t>
            </a:r>
            <a:r>
              <a:rPr lang="en-US" dirty="0" err="1" smtClean="0"/>
              <a:t>ugovora</a:t>
            </a:r>
            <a:r>
              <a:rPr lang="en-US" dirty="0" smtClean="0"/>
              <a:t> o </a:t>
            </a:r>
            <a:r>
              <a:rPr lang="en-US" dirty="0" err="1" smtClean="0"/>
              <a:t>radu</a:t>
            </a:r>
            <a:r>
              <a:rPr lang="en-US" dirty="0" smtClean="0"/>
              <a:t> </a:t>
            </a:r>
            <a:r>
              <a:rPr lang="en-US" dirty="0" err="1" smtClean="0"/>
              <a:t>poslodavac</a:t>
            </a:r>
            <a:r>
              <a:rPr lang="en-US" dirty="0" smtClean="0"/>
              <a:t> je </a:t>
            </a:r>
            <a:r>
              <a:rPr lang="en-US" dirty="0" err="1" smtClean="0"/>
              <a:t>dužan</a:t>
            </a:r>
            <a:r>
              <a:rPr lang="en-US" dirty="0" smtClean="0"/>
              <a:t> </a:t>
            </a:r>
            <a:r>
              <a:rPr lang="en-US" dirty="0" err="1" smtClean="0"/>
              <a:t>da</a:t>
            </a:r>
            <a:r>
              <a:rPr lang="en-US" dirty="0" smtClean="0"/>
              <a:t> </a:t>
            </a:r>
            <a:r>
              <a:rPr lang="en-US" dirty="0" err="1" smtClean="0"/>
              <a:t>zaposlenom</a:t>
            </a:r>
            <a:r>
              <a:rPr lang="en-US" dirty="0" smtClean="0"/>
              <a:t> u </a:t>
            </a:r>
            <a:r>
              <a:rPr lang="en-US" dirty="0" err="1" smtClean="0"/>
              <a:t>pisanom</a:t>
            </a:r>
            <a:r>
              <a:rPr lang="en-US" dirty="0" smtClean="0"/>
              <a:t> </a:t>
            </a:r>
            <a:r>
              <a:rPr lang="en-US" dirty="0" err="1" smtClean="0"/>
              <a:t>obliku</a:t>
            </a:r>
            <a:r>
              <a:rPr lang="en-US" dirty="0" smtClean="0"/>
              <a:t> </a:t>
            </a:r>
            <a:r>
              <a:rPr lang="en-US" dirty="0" err="1" smtClean="0"/>
              <a:t>dostavi</a:t>
            </a:r>
            <a:r>
              <a:rPr lang="en-US" dirty="0" smtClean="0"/>
              <a:t> </a:t>
            </a:r>
            <a:r>
              <a:rPr lang="en-US" dirty="0" err="1" smtClean="0"/>
              <a:t>i</a:t>
            </a:r>
            <a:r>
              <a:rPr lang="en-US" dirty="0" smtClean="0"/>
              <a:t>:</a:t>
            </a:r>
          </a:p>
          <a:p>
            <a:r>
              <a:rPr lang="en-US" dirty="0" smtClean="0"/>
              <a:t>• </a:t>
            </a:r>
            <a:r>
              <a:rPr lang="en-US" dirty="0" err="1" smtClean="0"/>
              <a:t>obaveštenje</a:t>
            </a:r>
            <a:r>
              <a:rPr lang="en-US" dirty="0" smtClean="0"/>
              <a:t> o </a:t>
            </a:r>
            <a:r>
              <a:rPr lang="en-US" dirty="0" err="1" smtClean="0"/>
              <a:t>razlozima</a:t>
            </a:r>
            <a:r>
              <a:rPr lang="en-US" dirty="0" smtClean="0"/>
              <a:t> </a:t>
            </a:r>
            <a:r>
              <a:rPr lang="en-US" dirty="0" err="1" smtClean="0"/>
              <a:t>za</a:t>
            </a:r>
            <a:r>
              <a:rPr lang="en-US" dirty="0" smtClean="0"/>
              <a:t> </a:t>
            </a:r>
            <a:r>
              <a:rPr lang="en-US" dirty="0" err="1" smtClean="0"/>
              <a:t>ponudu</a:t>
            </a:r>
            <a:r>
              <a:rPr lang="en-US" dirty="0" smtClean="0"/>
              <a:t>;</a:t>
            </a:r>
          </a:p>
          <a:p>
            <a:r>
              <a:rPr lang="en-US" dirty="0" smtClean="0"/>
              <a:t>• </a:t>
            </a:r>
            <a:r>
              <a:rPr lang="en-US" dirty="0" err="1" smtClean="0"/>
              <a:t>rok</a:t>
            </a:r>
            <a:r>
              <a:rPr lang="en-US" dirty="0" smtClean="0"/>
              <a:t> u </a:t>
            </a:r>
            <a:r>
              <a:rPr lang="en-US" dirty="0" err="1" smtClean="0"/>
              <a:t>kome</a:t>
            </a:r>
            <a:r>
              <a:rPr lang="en-US" dirty="0" smtClean="0"/>
              <a:t> </a:t>
            </a:r>
            <a:r>
              <a:rPr lang="en-US" dirty="0" err="1" smtClean="0"/>
              <a:t>zaposleni</a:t>
            </a:r>
            <a:r>
              <a:rPr lang="en-US" dirty="0" smtClean="0"/>
              <a:t> </a:t>
            </a:r>
            <a:r>
              <a:rPr lang="en-US" dirty="0" err="1" smtClean="0"/>
              <a:t>treba</a:t>
            </a:r>
            <a:r>
              <a:rPr lang="en-US" dirty="0" smtClean="0"/>
              <a:t> </a:t>
            </a:r>
            <a:r>
              <a:rPr lang="en-US" dirty="0" err="1" smtClean="0"/>
              <a:t>da</a:t>
            </a:r>
            <a:r>
              <a:rPr lang="en-US" dirty="0" smtClean="0"/>
              <a:t> se </a:t>
            </a:r>
            <a:r>
              <a:rPr lang="en-US" dirty="0" err="1" smtClean="0"/>
              <a:t>izjasni</a:t>
            </a:r>
            <a:r>
              <a:rPr lang="en-US" dirty="0" smtClean="0"/>
              <a:t> o </a:t>
            </a:r>
            <a:r>
              <a:rPr lang="en-US" dirty="0" err="1" smtClean="0"/>
              <a:t>ponudi</a:t>
            </a:r>
            <a:r>
              <a:rPr lang="en-US" dirty="0" smtClean="0"/>
              <a:t> </a:t>
            </a:r>
            <a:r>
              <a:rPr lang="en-US" dirty="0" err="1" smtClean="0"/>
              <a:t>i</a:t>
            </a:r>
            <a:endParaRPr lang="en-US" dirty="0" smtClean="0"/>
          </a:p>
          <a:p>
            <a:r>
              <a:rPr lang="en-US" dirty="0" smtClean="0"/>
              <a:t>• </a:t>
            </a:r>
            <a:r>
              <a:rPr lang="en-US" dirty="0" err="1" smtClean="0"/>
              <a:t>pravne</a:t>
            </a:r>
            <a:r>
              <a:rPr lang="en-US" dirty="0" smtClean="0"/>
              <a:t> </a:t>
            </a:r>
            <a:r>
              <a:rPr lang="en-US" dirty="0" err="1" smtClean="0"/>
              <a:t>posledice</a:t>
            </a:r>
            <a:r>
              <a:rPr lang="en-US" dirty="0" smtClean="0"/>
              <a:t> </a:t>
            </a:r>
            <a:r>
              <a:rPr lang="en-US" dirty="0" err="1" smtClean="0"/>
              <a:t>koje</a:t>
            </a:r>
            <a:r>
              <a:rPr lang="en-US" dirty="0" smtClean="0"/>
              <a:t> </a:t>
            </a:r>
            <a:r>
              <a:rPr lang="en-US" dirty="0" err="1" smtClean="0"/>
              <a:t>mogu</a:t>
            </a:r>
            <a:r>
              <a:rPr lang="en-US" dirty="0" smtClean="0"/>
              <a:t> </a:t>
            </a:r>
            <a:r>
              <a:rPr lang="en-US" dirty="0" err="1" smtClean="0"/>
              <a:t>da</a:t>
            </a:r>
            <a:r>
              <a:rPr lang="en-US" dirty="0" smtClean="0"/>
              <a:t> </a:t>
            </a:r>
            <a:r>
              <a:rPr lang="en-US" dirty="0" err="1" smtClean="0"/>
              <a:t>nastanu</a:t>
            </a:r>
            <a:r>
              <a:rPr lang="en-US" dirty="0" smtClean="0"/>
              <a:t> </a:t>
            </a:r>
            <a:r>
              <a:rPr lang="en-US" dirty="0" err="1" smtClean="0"/>
              <a:t>odbijanjem</a:t>
            </a:r>
            <a:r>
              <a:rPr lang="en-US" dirty="0" smtClean="0"/>
              <a:t> </a:t>
            </a:r>
            <a:r>
              <a:rPr lang="en-US" dirty="0" err="1" smtClean="0"/>
              <a:t>ponude</a:t>
            </a:r>
            <a:r>
              <a:rPr lang="en-US" dirty="0" smtClean="0"/>
              <a:t>.</a:t>
            </a:r>
          </a:p>
          <a:p>
            <a:endParaRPr lang="en-US" dirty="0"/>
          </a:p>
        </p:txBody>
      </p:sp>
      <p:sp>
        <p:nvSpPr>
          <p:cNvPr id="3" name="Title 2"/>
          <p:cNvSpPr>
            <a:spLocks noGrp="1"/>
          </p:cNvSpPr>
          <p:nvPr>
            <p:ph type="title"/>
          </p:nvPr>
        </p:nvSpPr>
        <p:spPr/>
        <p:txBody>
          <a:bodyPr>
            <a:normAutofit/>
          </a:bodyPr>
          <a:lstStyle/>
          <a:p>
            <a:r>
              <a:rPr lang="en-US" dirty="0" err="1" smtClean="0"/>
              <a:t>Otkaz</a:t>
            </a:r>
            <a:r>
              <a:rPr lang="en-US" dirty="0" smtClean="0"/>
              <a:t> </a:t>
            </a:r>
            <a:r>
              <a:rPr lang="sr-Latn-CS" dirty="0" smtClean="0"/>
              <a:t>u drugim situacijama</a:t>
            </a: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vi-VN" dirty="0" smtClean="0"/>
              <a:t>Rok u kome zaposleni treba da se izjasni o ponudi za zaključivanje aneksa ugovora o radu određuje se u obaveštenju i ne može biti kraći od osam radnih dana.</a:t>
            </a:r>
          </a:p>
          <a:p>
            <a:r>
              <a:rPr lang="vi-VN" dirty="0" smtClean="0"/>
              <a:t>Ako se zaposleni u ostavljenom roku izjasni da prihvata ponudu za zaključivanje aneksa ugovora o radu, dolazi do potpisivanja i realizacije (izmene ugovorenih uslova rada), a ako se izjasni da ne prihvata potpisivanje ponuđenog aneksa ugovora, stiču se zakonski uslovi da mu poslodavac otkaže ugovor o radu.</a:t>
            </a:r>
          </a:p>
          <a:p>
            <a:r>
              <a:rPr lang="vi-VN" dirty="0" smtClean="0"/>
              <a:t>Smatra se da je zaposleni odbio ponudu za zaključivanje aneksa ugovora o radu ako se ne izjasni u roku iz obaveštenja.</a:t>
            </a:r>
          </a:p>
          <a:p>
            <a:endParaRPr lang="en-US" dirty="0"/>
          </a:p>
        </p:txBody>
      </p:sp>
      <p:sp>
        <p:nvSpPr>
          <p:cNvPr id="3" name="Title 2"/>
          <p:cNvSpPr>
            <a:spLocks noGrp="1"/>
          </p:cNvSpPr>
          <p:nvPr>
            <p:ph type="title"/>
          </p:nvPr>
        </p:nvSpPr>
        <p:spPr/>
        <p:txBody>
          <a:bodyPr>
            <a:normAutofit/>
          </a:bodyPr>
          <a:lstStyle/>
          <a:p>
            <a:r>
              <a:rPr lang="en-US" dirty="0" err="1" smtClean="0"/>
              <a:t>Otkaz</a:t>
            </a:r>
            <a:r>
              <a:rPr lang="en-US" dirty="0" smtClean="0"/>
              <a:t> </a:t>
            </a:r>
            <a:r>
              <a:rPr lang="sr-Latn-CS" dirty="0" smtClean="0"/>
              <a:t>u drugim situacijama</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err="1" smtClean="0"/>
              <a:t>Mogućnost</a:t>
            </a:r>
            <a:r>
              <a:rPr lang="en-US" dirty="0" smtClean="0"/>
              <a:t> </a:t>
            </a:r>
            <a:r>
              <a:rPr lang="en-US" dirty="0" err="1" smtClean="0"/>
              <a:t>osporavanja</a:t>
            </a:r>
            <a:r>
              <a:rPr lang="en-US" dirty="0" smtClean="0"/>
              <a:t> </a:t>
            </a:r>
            <a:r>
              <a:rPr lang="en-US" dirty="0" err="1" smtClean="0"/>
              <a:t>zakonitosti</a:t>
            </a:r>
            <a:r>
              <a:rPr lang="en-US" dirty="0" smtClean="0"/>
              <a:t> </a:t>
            </a:r>
            <a:r>
              <a:rPr lang="en-US" dirty="0" err="1" smtClean="0"/>
              <a:t>aneksa</a:t>
            </a:r>
            <a:endParaRPr lang="en-US" dirty="0" smtClean="0"/>
          </a:p>
          <a:p>
            <a:r>
              <a:rPr lang="en-US" dirty="0" err="1" smtClean="0"/>
              <a:t>Ako</a:t>
            </a:r>
            <a:r>
              <a:rPr lang="en-US" dirty="0" smtClean="0"/>
              <a:t> </a:t>
            </a:r>
            <a:r>
              <a:rPr lang="en-US" dirty="0" err="1" smtClean="0"/>
              <a:t>zaposleni</a:t>
            </a:r>
            <a:r>
              <a:rPr lang="en-US" dirty="0" smtClean="0"/>
              <a:t> </a:t>
            </a:r>
            <a:r>
              <a:rPr lang="en-US" dirty="0" err="1" smtClean="0"/>
              <a:t>prihvati</a:t>
            </a:r>
            <a:r>
              <a:rPr lang="en-US" dirty="0" smtClean="0"/>
              <a:t> </a:t>
            </a:r>
            <a:r>
              <a:rPr lang="en-US" dirty="0" err="1" smtClean="0"/>
              <a:t>ponudu</a:t>
            </a:r>
            <a:r>
              <a:rPr lang="en-US" dirty="0" smtClean="0"/>
              <a:t> </a:t>
            </a:r>
            <a:r>
              <a:rPr lang="en-US" dirty="0" err="1" smtClean="0"/>
              <a:t>za</a:t>
            </a:r>
            <a:r>
              <a:rPr lang="en-US" dirty="0" smtClean="0"/>
              <a:t> </a:t>
            </a:r>
            <a:r>
              <a:rPr lang="en-US" dirty="0" err="1" smtClean="0"/>
              <a:t>zaključivanje</a:t>
            </a:r>
            <a:r>
              <a:rPr lang="en-US" dirty="0" smtClean="0"/>
              <a:t> </a:t>
            </a:r>
            <a:r>
              <a:rPr lang="en-US" dirty="0" err="1" smtClean="0"/>
              <a:t>aneksa</a:t>
            </a:r>
            <a:r>
              <a:rPr lang="en-US" dirty="0" smtClean="0"/>
              <a:t>, </a:t>
            </a:r>
            <a:r>
              <a:rPr lang="en-US" dirty="0" err="1" smtClean="0"/>
              <a:t>zadržava</a:t>
            </a:r>
            <a:r>
              <a:rPr lang="en-US" dirty="0" smtClean="0"/>
              <a:t> </a:t>
            </a:r>
            <a:r>
              <a:rPr lang="en-US" dirty="0" err="1" smtClean="0"/>
              <a:t>pravo</a:t>
            </a:r>
            <a:r>
              <a:rPr lang="en-US" dirty="0" smtClean="0"/>
              <a:t> </a:t>
            </a:r>
            <a:r>
              <a:rPr lang="en-US" dirty="0" err="1" smtClean="0"/>
              <a:t>da</a:t>
            </a:r>
            <a:r>
              <a:rPr lang="en-US" dirty="0" smtClean="0"/>
              <a:t> </a:t>
            </a:r>
            <a:r>
              <a:rPr lang="en-US" dirty="0" err="1" smtClean="0"/>
              <a:t>pred</a:t>
            </a:r>
            <a:r>
              <a:rPr lang="en-US" dirty="0" smtClean="0"/>
              <a:t> </a:t>
            </a:r>
            <a:r>
              <a:rPr lang="en-US" dirty="0" err="1" smtClean="0"/>
              <a:t>nadležnim</a:t>
            </a:r>
            <a:r>
              <a:rPr lang="en-US" dirty="0" smtClean="0"/>
              <a:t> </a:t>
            </a:r>
            <a:r>
              <a:rPr lang="en-US" dirty="0" err="1" smtClean="0"/>
              <a:t>sudom</a:t>
            </a:r>
            <a:r>
              <a:rPr lang="en-US" dirty="0" smtClean="0"/>
              <a:t> </a:t>
            </a:r>
            <a:r>
              <a:rPr lang="en-US" dirty="0" err="1" smtClean="0"/>
              <a:t>osporava</a:t>
            </a:r>
            <a:r>
              <a:rPr lang="en-US" dirty="0" smtClean="0"/>
              <a:t> </a:t>
            </a:r>
            <a:r>
              <a:rPr lang="en-US" dirty="0" err="1" smtClean="0"/>
              <a:t>zakonitost</a:t>
            </a:r>
            <a:r>
              <a:rPr lang="en-US" dirty="0" smtClean="0"/>
              <a:t> tog </a:t>
            </a:r>
            <a:r>
              <a:rPr lang="en-US" dirty="0" err="1" smtClean="0"/>
              <a:t>ugovora</a:t>
            </a:r>
            <a:r>
              <a:rPr lang="en-US" dirty="0" smtClean="0"/>
              <a:t>.</a:t>
            </a:r>
          </a:p>
          <a:p>
            <a:r>
              <a:rPr lang="en-US" dirty="0" err="1" smtClean="0"/>
              <a:t>Dakle</a:t>
            </a:r>
            <a:r>
              <a:rPr lang="en-US" dirty="0" smtClean="0"/>
              <a:t>, </a:t>
            </a:r>
            <a:r>
              <a:rPr lang="en-US" dirty="0" err="1" smtClean="0"/>
              <a:t>zaposleni</a:t>
            </a:r>
            <a:r>
              <a:rPr lang="en-US" dirty="0" smtClean="0"/>
              <a:t> </a:t>
            </a:r>
            <a:r>
              <a:rPr lang="en-US" dirty="0" err="1" smtClean="0"/>
              <a:t>može</a:t>
            </a:r>
            <a:r>
              <a:rPr lang="en-US" dirty="0" smtClean="0"/>
              <a:t> </a:t>
            </a:r>
            <a:r>
              <a:rPr lang="en-US" dirty="0" err="1" smtClean="0"/>
              <a:t>da</a:t>
            </a:r>
            <a:r>
              <a:rPr lang="en-US" dirty="0" smtClean="0"/>
              <a:t> </a:t>
            </a:r>
            <a:r>
              <a:rPr lang="en-US" dirty="0" err="1" smtClean="0"/>
              <a:t>zaključi</a:t>
            </a:r>
            <a:r>
              <a:rPr lang="en-US" dirty="0" smtClean="0"/>
              <a:t> </a:t>
            </a:r>
            <a:r>
              <a:rPr lang="en-US" dirty="0" err="1" smtClean="0"/>
              <a:t>aneks</a:t>
            </a:r>
            <a:r>
              <a:rPr lang="en-US" dirty="0" smtClean="0"/>
              <a:t> </a:t>
            </a:r>
            <a:r>
              <a:rPr lang="en-US" dirty="0" err="1" smtClean="0"/>
              <a:t>ugovora</a:t>
            </a:r>
            <a:r>
              <a:rPr lang="en-US" dirty="0" smtClean="0"/>
              <a:t> </a:t>
            </a:r>
            <a:r>
              <a:rPr lang="en-US" dirty="0" err="1" smtClean="0"/>
              <a:t>i</a:t>
            </a:r>
            <a:r>
              <a:rPr lang="en-US" dirty="0" smtClean="0"/>
              <a:t> </a:t>
            </a:r>
            <a:r>
              <a:rPr lang="en-US" dirty="0" err="1" smtClean="0"/>
              <a:t>prihvati</a:t>
            </a:r>
            <a:r>
              <a:rPr lang="en-US" dirty="0" smtClean="0"/>
              <a:t> </a:t>
            </a:r>
            <a:r>
              <a:rPr lang="en-US" dirty="0" err="1" smtClean="0"/>
              <a:t>ugovorene</a:t>
            </a:r>
            <a:r>
              <a:rPr lang="en-US" dirty="0" smtClean="0"/>
              <a:t> </a:t>
            </a:r>
            <a:r>
              <a:rPr lang="en-US" dirty="0" err="1" smtClean="0"/>
              <a:t>uslove</a:t>
            </a:r>
            <a:r>
              <a:rPr lang="en-US" dirty="0" smtClean="0"/>
              <a:t> </a:t>
            </a:r>
            <a:r>
              <a:rPr lang="en-US" dirty="0" err="1" smtClean="0"/>
              <a:t>rada</a:t>
            </a:r>
            <a:r>
              <a:rPr lang="en-US" dirty="0" smtClean="0"/>
              <a:t>, </a:t>
            </a:r>
            <a:r>
              <a:rPr lang="en-US" dirty="0" err="1" smtClean="0"/>
              <a:t>kako</a:t>
            </a:r>
            <a:r>
              <a:rPr lang="en-US" dirty="0" smtClean="0"/>
              <a:t> ne bi </a:t>
            </a:r>
            <a:r>
              <a:rPr lang="en-US" dirty="0" err="1" smtClean="0"/>
              <a:t>došlo</a:t>
            </a:r>
            <a:r>
              <a:rPr lang="en-US" dirty="0" smtClean="0"/>
              <a:t> do </a:t>
            </a:r>
            <a:r>
              <a:rPr lang="en-US" dirty="0" err="1" smtClean="0"/>
              <a:t>otkaza</a:t>
            </a:r>
            <a:r>
              <a:rPr lang="en-US" dirty="0" smtClean="0"/>
              <a:t> </a:t>
            </a:r>
            <a:r>
              <a:rPr lang="en-US" dirty="0" err="1" smtClean="0"/>
              <a:t>ugovora</a:t>
            </a:r>
            <a:r>
              <a:rPr lang="en-US" dirty="0" smtClean="0"/>
              <a:t> o </a:t>
            </a:r>
            <a:r>
              <a:rPr lang="en-US" dirty="0" err="1" smtClean="0"/>
              <a:t>radu</a:t>
            </a:r>
            <a:r>
              <a:rPr lang="en-US" dirty="0" smtClean="0"/>
              <a:t>, a </a:t>
            </a:r>
            <a:r>
              <a:rPr lang="en-US" dirty="0" err="1" smtClean="0"/>
              <a:t>ako</a:t>
            </a:r>
            <a:r>
              <a:rPr lang="en-US" dirty="0" smtClean="0"/>
              <a:t> </a:t>
            </a:r>
            <a:r>
              <a:rPr lang="en-US" dirty="0" err="1" smtClean="0"/>
              <a:t>smatra</a:t>
            </a:r>
            <a:r>
              <a:rPr lang="en-US" dirty="0" smtClean="0"/>
              <a:t> </a:t>
            </a:r>
            <a:r>
              <a:rPr lang="en-US" dirty="0" err="1" smtClean="0"/>
              <a:t>da</a:t>
            </a:r>
            <a:r>
              <a:rPr lang="en-US" dirty="0" smtClean="0"/>
              <a:t> je tom </a:t>
            </a:r>
            <a:r>
              <a:rPr lang="en-US" dirty="0" err="1" smtClean="0"/>
              <a:t>izmenom</a:t>
            </a:r>
            <a:r>
              <a:rPr lang="en-US" dirty="0" smtClean="0"/>
              <a:t> </a:t>
            </a:r>
            <a:r>
              <a:rPr lang="en-US" dirty="0" err="1" smtClean="0"/>
              <a:t>došlo</a:t>
            </a:r>
            <a:r>
              <a:rPr lang="en-US" dirty="0" smtClean="0"/>
              <a:t> do </a:t>
            </a:r>
            <a:r>
              <a:rPr lang="en-US" dirty="0" err="1" smtClean="0"/>
              <a:t>povrede</a:t>
            </a:r>
            <a:r>
              <a:rPr lang="en-US" dirty="0" smtClean="0"/>
              <a:t> </a:t>
            </a:r>
            <a:r>
              <a:rPr lang="en-US" dirty="0" err="1" smtClean="0"/>
              <a:t>zakona</a:t>
            </a:r>
            <a:r>
              <a:rPr lang="en-US" dirty="0" smtClean="0"/>
              <a:t> </a:t>
            </a:r>
            <a:r>
              <a:rPr lang="en-US" dirty="0" err="1" smtClean="0"/>
              <a:t>ili</a:t>
            </a:r>
            <a:r>
              <a:rPr lang="en-US" dirty="0" smtClean="0"/>
              <a:t> </a:t>
            </a:r>
            <a:r>
              <a:rPr lang="en-US" dirty="0" err="1" smtClean="0"/>
              <a:t>opšteg</a:t>
            </a:r>
            <a:r>
              <a:rPr lang="en-US" dirty="0" smtClean="0"/>
              <a:t> </a:t>
            </a:r>
            <a:r>
              <a:rPr lang="en-US" dirty="0" err="1" smtClean="0"/>
              <a:t>akta</a:t>
            </a:r>
            <a:r>
              <a:rPr lang="en-US" dirty="0" smtClean="0"/>
              <a:t>, </a:t>
            </a:r>
            <a:r>
              <a:rPr lang="en-US" dirty="0" err="1" smtClean="0"/>
              <a:t>može</a:t>
            </a:r>
            <a:r>
              <a:rPr lang="en-US" dirty="0" smtClean="0"/>
              <a:t> </a:t>
            </a:r>
            <a:r>
              <a:rPr lang="en-US" dirty="0" err="1" smtClean="0"/>
              <a:t>da</a:t>
            </a:r>
            <a:r>
              <a:rPr lang="en-US" dirty="0" smtClean="0"/>
              <a:t> </a:t>
            </a:r>
            <a:r>
              <a:rPr lang="en-US" dirty="0" err="1" smtClean="0"/>
              <a:t>podnese</a:t>
            </a:r>
            <a:r>
              <a:rPr lang="en-US" dirty="0" smtClean="0"/>
              <a:t> </a:t>
            </a:r>
            <a:r>
              <a:rPr lang="en-US" dirty="0" err="1" smtClean="0"/>
              <a:t>tužbu</a:t>
            </a:r>
            <a:r>
              <a:rPr lang="en-US" dirty="0" smtClean="0"/>
              <a:t> </a:t>
            </a:r>
            <a:r>
              <a:rPr lang="en-US" dirty="0" err="1" smtClean="0"/>
              <a:t>nadležnom</a:t>
            </a:r>
            <a:r>
              <a:rPr lang="en-US" dirty="0" smtClean="0"/>
              <a:t> </a:t>
            </a:r>
            <a:r>
              <a:rPr lang="en-US" dirty="0" err="1" smtClean="0"/>
              <a:t>sudu</a:t>
            </a:r>
            <a:r>
              <a:rPr lang="en-US" dirty="0" smtClean="0"/>
              <a:t> </a:t>
            </a:r>
            <a:r>
              <a:rPr lang="en-US" dirty="0" err="1" smtClean="0"/>
              <a:t>i</a:t>
            </a:r>
            <a:r>
              <a:rPr lang="en-US" dirty="0" smtClean="0"/>
              <a:t> </a:t>
            </a:r>
            <a:r>
              <a:rPr lang="en-US" dirty="0" err="1" smtClean="0"/>
              <a:t>osporava</a:t>
            </a:r>
            <a:r>
              <a:rPr lang="en-US" dirty="0" smtClean="0"/>
              <a:t> </a:t>
            </a:r>
            <a:r>
              <a:rPr lang="en-US" dirty="0" err="1" smtClean="0"/>
              <a:t>zakonitost</a:t>
            </a:r>
            <a:r>
              <a:rPr lang="en-US" dirty="0" smtClean="0"/>
              <a:t> </a:t>
            </a:r>
            <a:r>
              <a:rPr lang="en-US" dirty="0" err="1" smtClean="0"/>
              <a:t>tih</a:t>
            </a:r>
            <a:r>
              <a:rPr lang="en-US" dirty="0" smtClean="0"/>
              <a:t> </a:t>
            </a:r>
            <a:r>
              <a:rPr lang="en-US" dirty="0" err="1" smtClean="0"/>
              <a:t>izmena</a:t>
            </a:r>
            <a:r>
              <a:rPr lang="en-US" dirty="0" smtClean="0"/>
              <a:t>.</a:t>
            </a:r>
          </a:p>
          <a:p>
            <a:endParaRPr lang="en-US" dirty="0"/>
          </a:p>
        </p:txBody>
      </p:sp>
      <p:sp>
        <p:nvSpPr>
          <p:cNvPr id="3" name="Title 2"/>
          <p:cNvSpPr>
            <a:spLocks noGrp="1"/>
          </p:cNvSpPr>
          <p:nvPr>
            <p:ph type="title"/>
          </p:nvPr>
        </p:nvSpPr>
        <p:spPr/>
        <p:txBody>
          <a:bodyPr>
            <a:normAutofit/>
          </a:bodyPr>
          <a:lstStyle/>
          <a:p>
            <a:r>
              <a:rPr lang="en-US" dirty="0" err="1" smtClean="0"/>
              <a:t>Otkaz</a:t>
            </a:r>
            <a:r>
              <a:rPr lang="en-US" dirty="0" smtClean="0"/>
              <a:t> </a:t>
            </a:r>
            <a:r>
              <a:rPr lang="sr-Latn-CS" dirty="0" smtClean="0"/>
              <a:t>u drugim situacijama</a:t>
            </a: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vi-VN" dirty="0" smtClean="0"/>
              <a:t>Otkaz ugovora o radu zbog odbijanja zaključivanja aneksa ugovora o radu u delu kojim se uređuje zarada zaposlenog</a:t>
            </a:r>
          </a:p>
          <a:p>
            <a:r>
              <a:rPr lang="vi-VN" dirty="0" smtClean="0"/>
              <a:t>Obavezni elementi koje po Zakonu treba da sadrži ugovor o radu su i:</a:t>
            </a:r>
          </a:p>
          <a:p>
            <a:r>
              <a:rPr lang="vi-VN" dirty="0" smtClean="0"/>
              <a:t>• novčani iznos osnovne zarade,</a:t>
            </a:r>
          </a:p>
          <a:p>
            <a:r>
              <a:rPr lang="vi-VN" dirty="0" smtClean="0"/>
              <a:t>• elementi za utvrđivanje radnog učinka, </a:t>
            </a:r>
          </a:p>
          <a:p>
            <a:r>
              <a:rPr lang="vi-VN" dirty="0" smtClean="0"/>
              <a:t>• uvećanje zarade,</a:t>
            </a:r>
          </a:p>
          <a:p>
            <a:r>
              <a:rPr lang="vi-VN" dirty="0" smtClean="0"/>
              <a:t>• naknada zarade,</a:t>
            </a:r>
          </a:p>
          <a:p>
            <a:r>
              <a:rPr lang="vi-VN" dirty="0" smtClean="0"/>
              <a:t>• druga primanja zaposlenog.</a:t>
            </a:r>
          </a:p>
          <a:p>
            <a:endParaRPr lang="en-US" dirty="0"/>
          </a:p>
        </p:txBody>
      </p:sp>
      <p:sp>
        <p:nvSpPr>
          <p:cNvPr id="3" name="Title 2"/>
          <p:cNvSpPr>
            <a:spLocks noGrp="1"/>
          </p:cNvSpPr>
          <p:nvPr>
            <p:ph type="title"/>
          </p:nvPr>
        </p:nvSpPr>
        <p:spPr/>
        <p:txBody>
          <a:bodyPr>
            <a:normAutofit/>
          </a:bodyPr>
          <a:lstStyle/>
          <a:p>
            <a:r>
              <a:rPr lang="en-US" dirty="0" err="1" smtClean="0"/>
              <a:t>Otkaz</a:t>
            </a:r>
            <a:r>
              <a:rPr lang="en-US" dirty="0" smtClean="0"/>
              <a:t> </a:t>
            </a:r>
            <a:r>
              <a:rPr lang="sr-Latn-CS" dirty="0" smtClean="0"/>
              <a:t>u drugim situacijama</a:t>
            </a: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vi-VN" dirty="0" smtClean="0"/>
              <a:t>Ako dođe do izmene nekog od navedenih elemenata onda te izmene moraju da se unesu u ugovor o radu. Ako već postoji zaključen ugovor o radu, izmene određenih elemenata se vrše aneksom ugovora o radu na osnovu člana 171. Zakona. Najčešći slučaj je da se menja novčani iznos osnovne zarade i to u slučaju kada je osnovna zarada ugovorena, a kod poslodavca se steknu uslovi za povećanje cene rada, ili ako kod poslodavca dođe do poremećaja u poslovanju pa nije u mogućnosti da isplaćuje zaposlenima zaradu u visini utvrđenoj kolektivnim ugovorom već u visini minimalne zarade koju nije ugovorio sa zaposlenima. Tada se nudi aneks ugovora o radu za izmenu ugovorenih uslova; ovog puta se aneksom ugovara zarada, novi novčani iznos osnovne zarade (ako se povećava cena rada) ili se ugovara mogućnost isplate minimalne zarade.</a:t>
            </a:r>
          </a:p>
          <a:p>
            <a:endParaRPr lang="en-US" dirty="0"/>
          </a:p>
        </p:txBody>
      </p:sp>
      <p:sp>
        <p:nvSpPr>
          <p:cNvPr id="3" name="Title 2"/>
          <p:cNvSpPr>
            <a:spLocks noGrp="1"/>
          </p:cNvSpPr>
          <p:nvPr>
            <p:ph type="title"/>
          </p:nvPr>
        </p:nvSpPr>
        <p:spPr/>
        <p:txBody>
          <a:bodyPr>
            <a:normAutofit/>
          </a:bodyPr>
          <a:lstStyle/>
          <a:p>
            <a:r>
              <a:rPr lang="en-US" dirty="0" err="1" smtClean="0"/>
              <a:t>Otkaz</a:t>
            </a:r>
            <a:r>
              <a:rPr lang="en-US" dirty="0" smtClean="0"/>
              <a:t> </a:t>
            </a:r>
            <a:r>
              <a:rPr lang="sr-Latn-CS" dirty="0" smtClean="0"/>
              <a:t>u drugim situacijama</a:t>
            </a: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I u </a:t>
            </a:r>
            <a:r>
              <a:rPr lang="en-US" dirty="0" err="1" smtClean="0"/>
              <a:t>ovom</a:t>
            </a:r>
            <a:r>
              <a:rPr lang="en-US" dirty="0" smtClean="0"/>
              <a:t> </a:t>
            </a:r>
            <a:r>
              <a:rPr lang="en-US" dirty="0" err="1" smtClean="0"/>
              <a:t>slučaju</a:t>
            </a:r>
            <a:r>
              <a:rPr lang="en-US" dirty="0" smtClean="0"/>
              <a:t>, </a:t>
            </a:r>
            <a:r>
              <a:rPr lang="en-US" dirty="0" err="1" smtClean="0"/>
              <a:t>kao</a:t>
            </a:r>
            <a:r>
              <a:rPr lang="en-US" dirty="0" smtClean="0"/>
              <a:t> </a:t>
            </a:r>
            <a:r>
              <a:rPr lang="en-US" dirty="0" err="1" smtClean="0"/>
              <a:t>i</a:t>
            </a:r>
            <a:r>
              <a:rPr lang="en-US" dirty="0" smtClean="0"/>
              <a:t> u </a:t>
            </a:r>
            <a:r>
              <a:rPr lang="en-US" dirty="0" err="1" smtClean="0"/>
              <a:t>prethodnom</a:t>
            </a:r>
            <a:r>
              <a:rPr lang="en-US" dirty="0" smtClean="0"/>
              <a:t>, </a:t>
            </a:r>
            <a:r>
              <a:rPr lang="en-US" dirty="0" err="1" smtClean="0"/>
              <a:t>uz</a:t>
            </a:r>
            <a:r>
              <a:rPr lang="en-US" dirty="0" smtClean="0"/>
              <a:t> </a:t>
            </a:r>
            <a:r>
              <a:rPr lang="en-US" dirty="0" err="1" smtClean="0"/>
              <a:t>ponudu</a:t>
            </a:r>
            <a:r>
              <a:rPr lang="en-US" dirty="0" smtClean="0"/>
              <a:t> </a:t>
            </a:r>
            <a:r>
              <a:rPr lang="en-US" dirty="0" err="1" smtClean="0"/>
              <a:t>za</a:t>
            </a:r>
            <a:r>
              <a:rPr lang="en-US" dirty="0" smtClean="0"/>
              <a:t> </a:t>
            </a:r>
            <a:r>
              <a:rPr lang="en-US" dirty="0" err="1" smtClean="0"/>
              <a:t>zaključivanje</a:t>
            </a:r>
            <a:r>
              <a:rPr lang="en-US" dirty="0" smtClean="0"/>
              <a:t> </a:t>
            </a:r>
            <a:r>
              <a:rPr lang="en-US" dirty="0" err="1" smtClean="0"/>
              <a:t>aneksa</a:t>
            </a:r>
            <a:r>
              <a:rPr lang="en-US" dirty="0" smtClean="0"/>
              <a:t> </a:t>
            </a:r>
            <a:r>
              <a:rPr lang="en-US" dirty="0" err="1" smtClean="0"/>
              <a:t>ugovora</a:t>
            </a:r>
            <a:r>
              <a:rPr lang="en-US" dirty="0" smtClean="0"/>
              <a:t> o </a:t>
            </a:r>
            <a:r>
              <a:rPr lang="en-US" dirty="0" err="1" smtClean="0"/>
              <a:t>radu</a:t>
            </a:r>
            <a:r>
              <a:rPr lang="en-US" dirty="0" smtClean="0"/>
              <a:t> </a:t>
            </a:r>
            <a:r>
              <a:rPr lang="en-US" dirty="0" err="1" smtClean="0"/>
              <a:t>zaposlenom</a:t>
            </a:r>
            <a:r>
              <a:rPr lang="en-US" dirty="0" smtClean="0"/>
              <a:t> se </a:t>
            </a:r>
            <a:r>
              <a:rPr lang="en-US" dirty="0" err="1" smtClean="0"/>
              <a:t>dostavlja</a:t>
            </a:r>
            <a:r>
              <a:rPr lang="en-US" dirty="0" smtClean="0"/>
              <a:t> u </a:t>
            </a:r>
            <a:r>
              <a:rPr lang="en-US" dirty="0" err="1" smtClean="0"/>
              <a:t>pismenoj</a:t>
            </a:r>
            <a:r>
              <a:rPr lang="en-US" dirty="0" smtClean="0"/>
              <a:t> </a:t>
            </a:r>
            <a:r>
              <a:rPr lang="en-US" dirty="0" err="1" smtClean="0"/>
              <a:t>formi</a:t>
            </a:r>
            <a:r>
              <a:rPr lang="en-US" dirty="0" smtClean="0"/>
              <a:t> </a:t>
            </a:r>
            <a:r>
              <a:rPr lang="en-US" dirty="0" err="1" smtClean="0"/>
              <a:t>i</a:t>
            </a:r>
            <a:r>
              <a:rPr lang="en-US" dirty="0" smtClean="0"/>
              <a:t>:   </a:t>
            </a:r>
          </a:p>
          <a:p>
            <a:r>
              <a:rPr lang="en-US" dirty="0" smtClean="0"/>
              <a:t>• </a:t>
            </a:r>
            <a:r>
              <a:rPr lang="en-US" dirty="0" err="1" smtClean="0"/>
              <a:t>obaveštenje</a:t>
            </a:r>
            <a:r>
              <a:rPr lang="en-US" dirty="0" smtClean="0"/>
              <a:t> o </a:t>
            </a:r>
            <a:r>
              <a:rPr lang="en-US" dirty="0" err="1" smtClean="0"/>
              <a:t>razlozima</a:t>
            </a:r>
            <a:r>
              <a:rPr lang="en-US" dirty="0" smtClean="0"/>
              <a:t> </a:t>
            </a:r>
            <a:r>
              <a:rPr lang="en-US" dirty="0" err="1" smtClean="0"/>
              <a:t>za</a:t>
            </a:r>
            <a:r>
              <a:rPr lang="en-US" dirty="0" smtClean="0"/>
              <a:t> </a:t>
            </a:r>
            <a:r>
              <a:rPr lang="en-US" dirty="0" err="1" smtClean="0"/>
              <a:t>ponudu</a:t>
            </a:r>
            <a:r>
              <a:rPr lang="en-US" dirty="0" smtClean="0"/>
              <a:t>;</a:t>
            </a:r>
          </a:p>
          <a:p>
            <a:r>
              <a:rPr lang="en-US" dirty="0" smtClean="0"/>
              <a:t>• </a:t>
            </a:r>
            <a:r>
              <a:rPr lang="en-US" dirty="0" err="1" smtClean="0"/>
              <a:t>rok</a:t>
            </a:r>
            <a:r>
              <a:rPr lang="en-US" dirty="0" smtClean="0"/>
              <a:t> u </a:t>
            </a:r>
            <a:r>
              <a:rPr lang="en-US" dirty="0" err="1" smtClean="0"/>
              <a:t>kome</a:t>
            </a:r>
            <a:r>
              <a:rPr lang="en-US" dirty="0" smtClean="0"/>
              <a:t> </a:t>
            </a:r>
            <a:r>
              <a:rPr lang="en-US" dirty="0" err="1" smtClean="0"/>
              <a:t>zaposleni</a:t>
            </a:r>
            <a:r>
              <a:rPr lang="en-US" dirty="0" smtClean="0"/>
              <a:t> </a:t>
            </a:r>
            <a:r>
              <a:rPr lang="en-US" dirty="0" err="1" smtClean="0"/>
              <a:t>treba</a:t>
            </a:r>
            <a:r>
              <a:rPr lang="en-US" dirty="0" smtClean="0"/>
              <a:t> </a:t>
            </a:r>
            <a:r>
              <a:rPr lang="en-US" dirty="0" err="1" smtClean="0"/>
              <a:t>da</a:t>
            </a:r>
            <a:r>
              <a:rPr lang="en-US" dirty="0" smtClean="0"/>
              <a:t> se </a:t>
            </a:r>
            <a:r>
              <a:rPr lang="en-US" dirty="0" err="1" smtClean="0"/>
              <a:t>izjasni</a:t>
            </a:r>
            <a:r>
              <a:rPr lang="en-US" dirty="0" smtClean="0"/>
              <a:t> o </a:t>
            </a:r>
            <a:r>
              <a:rPr lang="en-US" dirty="0" err="1" smtClean="0"/>
              <a:t>ponudi</a:t>
            </a:r>
            <a:r>
              <a:rPr lang="en-US" dirty="0" smtClean="0"/>
              <a:t> </a:t>
            </a:r>
            <a:r>
              <a:rPr lang="en-US" dirty="0" err="1" smtClean="0"/>
              <a:t>i</a:t>
            </a:r>
            <a:endParaRPr lang="en-US" dirty="0" smtClean="0"/>
          </a:p>
          <a:p>
            <a:r>
              <a:rPr lang="en-US" dirty="0" smtClean="0"/>
              <a:t>• </a:t>
            </a:r>
            <a:r>
              <a:rPr lang="en-US" dirty="0" err="1" smtClean="0"/>
              <a:t>pravne</a:t>
            </a:r>
            <a:r>
              <a:rPr lang="en-US" dirty="0" smtClean="0"/>
              <a:t> </a:t>
            </a:r>
            <a:r>
              <a:rPr lang="en-US" dirty="0" err="1" smtClean="0"/>
              <a:t>posledice</a:t>
            </a:r>
            <a:r>
              <a:rPr lang="en-US" dirty="0" smtClean="0"/>
              <a:t> </a:t>
            </a:r>
            <a:r>
              <a:rPr lang="en-US" dirty="0" err="1" smtClean="0"/>
              <a:t>koje</a:t>
            </a:r>
            <a:r>
              <a:rPr lang="en-US" dirty="0" smtClean="0"/>
              <a:t> </a:t>
            </a:r>
            <a:r>
              <a:rPr lang="en-US" dirty="0" err="1" smtClean="0"/>
              <a:t>mogu</a:t>
            </a:r>
            <a:r>
              <a:rPr lang="en-US" dirty="0" smtClean="0"/>
              <a:t> </a:t>
            </a:r>
            <a:r>
              <a:rPr lang="en-US" dirty="0" err="1" smtClean="0"/>
              <a:t>da</a:t>
            </a:r>
            <a:r>
              <a:rPr lang="en-US" dirty="0" smtClean="0"/>
              <a:t> </a:t>
            </a:r>
            <a:r>
              <a:rPr lang="en-US" dirty="0" err="1" smtClean="0"/>
              <a:t>nastanu</a:t>
            </a:r>
            <a:r>
              <a:rPr lang="en-US" dirty="0" smtClean="0"/>
              <a:t> </a:t>
            </a:r>
            <a:r>
              <a:rPr lang="en-US" dirty="0" err="1" smtClean="0"/>
              <a:t>odbijanjem</a:t>
            </a:r>
            <a:r>
              <a:rPr lang="en-US" dirty="0" smtClean="0"/>
              <a:t> </a:t>
            </a:r>
            <a:r>
              <a:rPr lang="en-US" dirty="0" err="1" smtClean="0"/>
              <a:t>ponude</a:t>
            </a:r>
            <a:r>
              <a:rPr lang="en-US" dirty="0" smtClean="0"/>
              <a:t>.</a:t>
            </a:r>
          </a:p>
          <a:p>
            <a:r>
              <a:rPr lang="en-US" dirty="0" err="1" smtClean="0"/>
              <a:t>Posledice</a:t>
            </a:r>
            <a:r>
              <a:rPr lang="en-US" dirty="0" smtClean="0"/>
              <a:t> </a:t>
            </a:r>
            <a:r>
              <a:rPr lang="en-US" dirty="0" err="1" smtClean="0"/>
              <a:t>su</a:t>
            </a:r>
            <a:r>
              <a:rPr lang="en-US" dirty="0" smtClean="0"/>
              <a:t> </a:t>
            </a:r>
            <a:r>
              <a:rPr lang="en-US" dirty="0" err="1" smtClean="0"/>
              <a:t>iste</a:t>
            </a:r>
            <a:r>
              <a:rPr lang="en-US" dirty="0" smtClean="0"/>
              <a:t> - </a:t>
            </a:r>
            <a:r>
              <a:rPr lang="en-US" dirty="0" err="1" smtClean="0"/>
              <a:t>ako</a:t>
            </a:r>
            <a:r>
              <a:rPr lang="en-US" dirty="0" smtClean="0"/>
              <a:t> </a:t>
            </a:r>
            <a:r>
              <a:rPr lang="en-US" dirty="0" err="1" smtClean="0"/>
              <a:t>zaposleni</a:t>
            </a:r>
            <a:r>
              <a:rPr lang="en-US" dirty="0" smtClean="0"/>
              <a:t> ne </a:t>
            </a:r>
            <a:r>
              <a:rPr lang="en-US" dirty="0" err="1" smtClean="0"/>
              <a:t>prihvati</a:t>
            </a:r>
            <a:r>
              <a:rPr lang="en-US" dirty="0" smtClean="0"/>
              <a:t> </a:t>
            </a:r>
            <a:r>
              <a:rPr lang="en-US" dirty="0" err="1" smtClean="0"/>
              <a:t>ponudu</a:t>
            </a:r>
            <a:r>
              <a:rPr lang="en-US" dirty="0" smtClean="0"/>
              <a:t> </a:t>
            </a:r>
            <a:r>
              <a:rPr lang="en-US" dirty="0" err="1" smtClean="0"/>
              <a:t>za</a:t>
            </a:r>
            <a:r>
              <a:rPr lang="en-US" dirty="0" smtClean="0"/>
              <a:t> </a:t>
            </a:r>
            <a:r>
              <a:rPr lang="en-US" dirty="0" err="1" smtClean="0"/>
              <a:t>zaključivanje</a:t>
            </a:r>
            <a:r>
              <a:rPr lang="en-US" dirty="0" smtClean="0"/>
              <a:t> </a:t>
            </a:r>
            <a:r>
              <a:rPr lang="en-US" dirty="0" err="1" smtClean="0"/>
              <a:t>aneksa</a:t>
            </a:r>
            <a:r>
              <a:rPr lang="en-US" dirty="0" smtClean="0"/>
              <a:t> o </a:t>
            </a:r>
            <a:r>
              <a:rPr lang="en-US" dirty="0" err="1" smtClean="0"/>
              <a:t>ugovaranju</a:t>
            </a:r>
            <a:r>
              <a:rPr lang="en-US" dirty="0" smtClean="0"/>
              <a:t> </a:t>
            </a:r>
            <a:r>
              <a:rPr lang="en-US" dirty="0" err="1" smtClean="0"/>
              <a:t>zarade</a:t>
            </a:r>
            <a:r>
              <a:rPr lang="en-US" dirty="0" smtClean="0"/>
              <a:t>, </a:t>
            </a:r>
            <a:r>
              <a:rPr lang="en-US" dirty="0" err="1" smtClean="0"/>
              <a:t>poslodavac</a:t>
            </a:r>
            <a:r>
              <a:rPr lang="en-US" dirty="0" smtClean="0"/>
              <a:t> </a:t>
            </a:r>
            <a:r>
              <a:rPr lang="en-US" dirty="0" err="1" smtClean="0"/>
              <a:t>može</a:t>
            </a:r>
            <a:r>
              <a:rPr lang="en-US" dirty="0" smtClean="0"/>
              <a:t> </a:t>
            </a:r>
            <a:r>
              <a:rPr lang="en-US" dirty="0" err="1" smtClean="0"/>
              <a:t>da</a:t>
            </a:r>
            <a:r>
              <a:rPr lang="en-US" dirty="0" smtClean="0"/>
              <a:t> mu </a:t>
            </a:r>
            <a:r>
              <a:rPr lang="en-US" dirty="0" err="1" smtClean="0"/>
              <a:t>otkaže</a:t>
            </a:r>
            <a:r>
              <a:rPr lang="en-US" dirty="0" smtClean="0"/>
              <a:t> </a:t>
            </a:r>
            <a:r>
              <a:rPr lang="en-US" dirty="0" err="1" smtClean="0"/>
              <a:t>ugovor</a:t>
            </a:r>
            <a:r>
              <a:rPr lang="en-US" dirty="0" smtClean="0"/>
              <a:t> o </a:t>
            </a:r>
            <a:r>
              <a:rPr lang="en-US" dirty="0" err="1" smtClean="0"/>
              <a:t>radu</a:t>
            </a:r>
            <a:r>
              <a:rPr lang="en-US" dirty="0" smtClean="0"/>
              <a:t>, a </a:t>
            </a:r>
            <a:r>
              <a:rPr lang="en-US" dirty="0" err="1" smtClean="0"/>
              <a:t>ako</a:t>
            </a:r>
            <a:r>
              <a:rPr lang="en-US" dirty="0" smtClean="0"/>
              <a:t> </a:t>
            </a:r>
            <a:r>
              <a:rPr lang="en-US" dirty="0" err="1" smtClean="0"/>
              <a:t>prihvati</a:t>
            </a:r>
            <a:r>
              <a:rPr lang="en-US" dirty="0" smtClean="0"/>
              <a:t> </a:t>
            </a:r>
            <a:r>
              <a:rPr lang="en-US" dirty="0" err="1" smtClean="0"/>
              <a:t>ima</a:t>
            </a:r>
            <a:r>
              <a:rPr lang="en-US" dirty="0" smtClean="0"/>
              <a:t> </a:t>
            </a:r>
            <a:r>
              <a:rPr lang="en-US" dirty="0" err="1" smtClean="0"/>
              <a:t>pravo</a:t>
            </a:r>
            <a:r>
              <a:rPr lang="en-US" dirty="0" smtClean="0"/>
              <a:t> </a:t>
            </a:r>
            <a:r>
              <a:rPr lang="en-US" dirty="0" err="1" smtClean="0"/>
              <a:t>da</a:t>
            </a:r>
            <a:r>
              <a:rPr lang="en-US" dirty="0" smtClean="0"/>
              <a:t> </a:t>
            </a:r>
            <a:r>
              <a:rPr lang="en-US" dirty="0" err="1" smtClean="0"/>
              <a:t>pred</a:t>
            </a:r>
            <a:r>
              <a:rPr lang="en-US" dirty="0" smtClean="0"/>
              <a:t> </a:t>
            </a:r>
            <a:r>
              <a:rPr lang="en-US" dirty="0" err="1" smtClean="0"/>
              <a:t>sudom</a:t>
            </a:r>
            <a:r>
              <a:rPr lang="en-US" dirty="0" smtClean="0"/>
              <a:t> </a:t>
            </a:r>
            <a:r>
              <a:rPr lang="en-US" dirty="0" err="1" smtClean="0"/>
              <a:t>osporava</a:t>
            </a:r>
            <a:r>
              <a:rPr lang="en-US" dirty="0" smtClean="0"/>
              <a:t> </a:t>
            </a:r>
            <a:r>
              <a:rPr lang="en-US" dirty="0" err="1" smtClean="0"/>
              <a:t>opravdanost</a:t>
            </a:r>
            <a:r>
              <a:rPr lang="en-US" dirty="0" smtClean="0"/>
              <a:t> </a:t>
            </a:r>
            <a:r>
              <a:rPr lang="en-US" dirty="0" err="1" smtClean="0"/>
              <a:t>i</a:t>
            </a:r>
            <a:r>
              <a:rPr lang="en-US" dirty="0" smtClean="0"/>
              <a:t> </a:t>
            </a:r>
            <a:r>
              <a:rPr lang="en-US" dirty="0" err="1" smtClean="0"/>
              <a:t>zakonitost</a:t>
            </a:r>
            <a:r>
              <a:rPr lang="en-US" dirty="0" smtClean="0"/>
              <a:t> </a:t>
            </a:r>
            <a:r>
              <a:rPr lang="en-US" dirty="0" err="1" smtClean="0"/>
              <a:t>aneksa</a:t>
            </a:r>
            <a:r>
              <a:rPr lang="en-US" dirty="0" smtClean="0"/>
              <a:t>.</a:t>
            </a:r>
          </a:p>
          <a:p>
            <a:endParaRPr lang="en-US" dirty="0"/>
          </a:p>
        </p:txBody>
      </p:sp>
      <p:sp>
        <p:nvSpPr>
          <p:cNvPr id="3" name="Title 2"/>
          <p:cNvSpPr>
            <a:spLocks noGrp="1"/>
          </p:cNvSpPr>
          <p:nvPr>
            <p:ph type="title"/>
          </p:nvPr>
        </p:nvSpPr>
        <p:spPr/>
        <p:txBody>
          <a:bodyPr>
            <a:normAutofit/>
          </a:bodyPr>
          <a:lstStyle/>
          <a:p>
            <a:r>
              <a:rPr lang="en-US" dirty="0" err="1" smtClean="0"/>
              <a:t>Otkaz</a:t>
            </a:r>
            <a:r>
              <a:rPr lang="en-US" dirty="0" smtClean="0"/>
              <a:t> </a:t>
            </a:r>
            <a:r>
              <a:rPr lang="sr-Latn-CS" dirty="0" smtClean="0"/>
              <a:t>u drugim situacijama</a:t>
            </a: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vi-VN" dirty="0" smtClean="0"/>
              <a:t>Otkaz ugovora o radu zbog prestanka potrebe za radom zaposlenog zbog tehnoloških, ekonomskih ili organizacionih promena (tehnološki višak)</a:t>
            </a:r>
          </a:p>
          <a:p>
            <a:r>
              <a:rPr lang="vi-VN" dirty="0" smtClean="0"/>
              <a:t>Na osnovu člana 179. tačka 9) Zakona, poslodavac može zaposlenom da otkaže ugovor o radu ako je usled tehnoloških, ekonomskih ili organizacionih promena prestala potreba za obavljanjem određenih poslova ili dođe do smanjenja obima posla (tehnološki višak).</a:t>
            </a:r>
          </a:p>
          <a:p>
            <a:r>
              <a:rPr lang="vi-VN" dirty="0" smtClean="0"/>
              <a:t>U ovom slučaju utvrđivanje viška zaposlenih vrši se u skladu sa odredbama čl. 153. do 160. Zakona.</a:t>
            </a:r>
          </a:p>
          <a:p>
            <a:endParaRPr lang="en-US" dirty="0"/>
          </a:p>
        </p:txBody>
      </p:sp>
      <p:sp>
        <p:nvSpPr>
          <p:cNvPr id="3" name="Title 2"/>
          <p:cNvSpPr>
            <a:spLocks noGrp="1"/>
          </p:cNvSpPr>
          <p:nvPr>
            <p:ph type="title"/>
          </p:nvPr>
        </p:nvSpPr>
        <p:spPr/>
        <p:txBody>
          <a:bodyPr>
            <a:normAutofit/>
          </a:bodyPr>
          <a:lstStyle/>
          <a:p>
            <a:r>
              <a:rPr lang="en-US" dirty="0" err="1" smtClean="0"/>
              <a:t>Otkaz</a:t>
            </a:r>
            <a:r>
              <a:rPr lang="en-US" dirty="0" smtClean="0"/>
              <a:t> </a:t>
            </a:r>
            <a:r>
              <a:rPr lang="sr-Latn-CS" dirty="0" smtClean="0"/>
              <a:t>u drugim situacijama</a:t>
            </a: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vi-VN" dirty="0" smtClean="0"/>
              <a:t>Zavisno od broja zaposlenih kojima poslodavac namerava da otkaže ugovor o radu kao tehnološki višak, kao i vremenskog perioda u kojem će se zaposleni proglasiti viškom, utvrđuje se obaveza poslodavca za donošenje </a:t>
            </a:r>
            <a:r>
              <a:rPr lang="vi-VN" b="1" dirty="0" smtClean="0"/>
              <a:t>Programa rešavanja viška zaposlenih </a:t>
            </a:r>
            <a:r>
              <a:rPr lang="vi-VN" dirty="0" smtClean="0"/>
              <a:t>(dalje: Program).</a:t>
            </a:r>
          </a:p>
          <a:p>
            <a:r>
              <a:rPr lang="vi-VN" dirty="0" smtClean="0"/>
              <a:t>Zaposlenom, koji je kod poslodavca proglašen tehnološkim viškom, ako nije moglo da se reši pitanje zapošljavanja primenom mera utvrđenih Programom, poslodavac otkazuje ugovor o radu u skladu sa članom 179. tačka 9) Zakona, uz isplatu otpremnine.</a:t>
            </a:r>
          </a:p>
          <a:p>
            <a:endParaRPr lang="en-US" dirty="0"/>
          </a:p>
        </p:txBody>
      </p:sp>
      <p:sp>
        <p:nvSpPr>
          <p:cNvPr id="3" name="Title 2"/>
          <p:cNvSpPr>
            <a:spLocks noGrp="1"/>
          </p:cNvSpPr>
          <p:nvPr>
            <p:ph type="title"/>
          </p:nvPr>
        </p:nvSpPr>
        <p:spPr/>
        <p:txBody>
          <a:bodyPr>
            <a:normAutofit/>
          </a:bodyPr>
          <a:lstStyle/>
          <a:p>
            <a:r>
              <a:rPr lang="en-US" dirty="0" err="1" smtClean="0"/>
              <a:t>Otkaz</a:t>
            </a:r>
            <a:r>
              <a:rPr lang="en-US" dirty="0" smtClean="0"/>
              <a:t> </a:t>
            </a:r>
            <a:r>
              <a:rPr lang="sr-Latn-CS" dirty="0" smtClean="0"/>
              <a:t>u drugim situacijama</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r>
              <a:rPr lang="vi-VN" b="1" i="1" dirty="0" smtClean="0"/>
              <a:t>O b r a z l o ž e nj e </a:t>
            </a:r>
            <a:endParaRPr lang="vi-VN" dirty="0" smtClean="0"/>
          </a:p>
          <a:p>
            <a:r>
              <a:rPr lang="vi-VN" dirty="0" smtClean="0"/>
              <a:t>Aktom br. __________ od __________ godine pokrenut je vaspitno-disciplinski postupak protiv _______________ (</a:t>
            </a:r>
            <a:r>
              <a:rPr lang="vi-VN" i="1" dirty="0" smtClean="0"/>
              <a:t>ime i prezime</a:t>
            </a:r>
            <a:r>
              <a:rPr lang="vi-VN" dirty="0" smtClean="0"/>
              <a:t>), učenika odeljenja _____, obrazovni profil _______________, zato što je dana __________ godine: _________________________________________________________________________________</a:t>
            </a:r>
            <a:br>
              <a:rPr lang="vi-VN" dirty="0" smtClean="0"/>
            </a:br>
            <a:r>
              <a:rPr lang="vi-VN" dirty="0" smtClean="0"/>
              <a:t>________________________________________________________________________________________</a:t>
            </a:r>
            <a:br>
              <a:rPr lang="vi-VN" dirty="0" smtClean="0"/>
            </a:br>
            <a:r>
              <a:rPr lang="vi-VN" dirty="0" smtClean="0"/>
              <a:t>(</a:t>
            </a:r>
            <a:r>
              <a:rPr lang="vi-VN" i="1" dirty="0" smtClean="0"/>
              <a:t>opis teže povrede obaveze/opis povrede zabrane propisane Zakonom</a:t>
            </a:r>
            <a:r>
              <a:rPr lang="vi-VN" dirty="0" smtClean="0"/>
              <a:t>) </a:t>
            </a:r>
          </a:p>
          <a:p>
            <a:r>
              <a:rPr lang="vi-VN" dirty="0" smtClean="0"/>
              <a:t>čime je učinio težu povredu obaveze učenika, propisanu članom 113. stav 3. tačka _____ Zakona /povredu zabrane iz člana _____ Zakona. </a:t>
            </a:r>
          </a:p>
          <a:p>
            <a:r>
              <a:rPr lang="vi-VN" dirty="0" smtClean="0"/>
              <a:t>U vaspitno-disciplinskom postupku utvrđeno je da je sa učenikom, uz učešće roditelja, odnosno staratelja učenika, u skladu sa članom 113. stav 1. Zakona, pojačan vaspitni rad aktivnostima: </a:t>
            </a:r>
          </a:p>
          <a:p>
            <a:r>
              <a:rPr lang="vi-VN" dirty="0" smtClean="0"/>
              <a:t>- u okviru odeljenjske zajednice _______________ (</a:t>
            </a:r>
            <a:r>
              <a:rPr lang="vi-VN" i="1" dirty="0" smtClean="0"/>
              <a:t>navesti na koji način</a:t>
            </a:r>
            <a:r>
              <a:rPr lang="vi-VN" dirty="0" smtClean="0"/>
              <a:t>), </a:t>
            </a:r>
          </a:p>
          <a:p>
            <a:r>
              <a:rPr lang="vi-VN" dirty="0" smtClean="0"/>
              <a:t>- stručnim radom odeljenjskog starešine _______________ (</a:t>
            </a:r>
            <a:r>
              <a:rPr lang="vi-VN" i="1" dirty="0" smtClean="0"/>
              <a:t>navesti na koji način</a:t>
            </a:r>
            <a:r>
              <a:rPr lang="vi-VN" dirty="0" smtClean="0"/>
              <a:t>), </a:t>
            </a:r>
          </a:p>
          <a:p>
            <a:r>
              <a:rPr lang="vi-VN" dirty="0" smtClean="0"/>
              <a:t>- pedagoga _______________ (</a:t>
            </a:r>
            <a:r>
              <a:rPr lang="vi-VN" i="1" dirty="0" smtClean="0"/>
              <a:t>navesti na koji način</a:t>
            </a:r>
            <a:r>
              <a:rPr lang="vi-VN" dirty="0" smtClean="0"/>
              <a:t>), </a:t>
            </a:r>
          </a:p>
          <a:p>
            <a:r>
              <a:rPr lang="vi-VN" dirty="0" smtClean="0"/>
              <a:t>- psihologa _______________ (</a:t>
            </a:r>
            <a:r>
              <a:rPr lang="vi-VN" i="1" dirty="0" smtClean="0"/>
              <a:t>navesti na koji način</a:t>
            </a:r>
            <a:r>
              <a:rPr lang="vi-VN" dirty="0" smtClean="0"/>
              <a:t>), </a:t>
            </a:r>
          </a:p>
          <a:p>
            <a:r>
              <a:rPr lang="vi-VN" dirty="0" smtClean="0"/>
              <a:t>- posebnih timova _______________ (</a:t>
            </a:r>
            <a:r>
              <a:rPr lang="vi-VN" i="1" dirty="0" smtClean="0"/>
              <a:t>navesti na koji način</a:t>
            </a:r>
            <a:r>
              <a:rPr lang="vi-VN" dirty="0" smtClean="0"/>
              <a:t>). </a:t>
            </a:r>
          </a:p>
          <a:p>
            <a:r>
              <a:rPr lang="vi-VN" dirty="0" smtClean="0"/>
              <a:t>- _______________ (</a:t>
            </a:r>
            <a:r>
              <a:rPr lang="vi-VN" i="1" dirty="0" smtClean="0"/>
              <a:t>ukoliko je bilo potrebno da se sarađuje sa odgovarajućim ustanovama socijalne, odnosno zdravstvene zaštite na promeni ponašanja učenika, navesti i tu činjenicu</a:t>
            </a:r>
            <a:r>
              <a:rPr lang="vi-VN" dirty="0" smtClean="0"/>
              <a:t>). </a:t>
            </a:r>
          </a:p>
          <a:p>
            <a:r>
              <a:rPr lang="vi-VN" dirty="0" smtClean="0"/>
              <a:t>U vaspitno-disciplinskom postupku učenik je, uz prisustvo roditelja, odnosno staratelja, saslušan, te je utvrđeno sledeće:</a:t>
            </a:r>
            <a:br>
              <a:rPr lang="vi-VN" dirty="0" smtClean="0"/>
            </a:br>
            <a:r>
              <a:rPr lang="vi-VN" dirty="0" smtClean="0"/>
              <a:t>_______________________________________________________________________________________</a:t>
            </a:r>
            <a:br>
              <a:rPr lang="vi-VN" dirty="0" smtClean="0"/>
            </a:br>
            <a:r>
              <a:rPr lang="vi-VN" dirty="0" smtClean="0"/>
              <a:t>(</a:t>
            </a:r>
            <a:r>
              <a:rPr lang="vi-VN" i="1" dirty="0" smtClean="0"/>
              <a:t>ako je dao pismenu izjavu navesti i to, a ako nije navesti kako je saslušan</a:t>
            </a:r>
            <a:r>
              <a:rPr lang="vi-VN" dirty="0" smtClean="0"/>
              <a:t>). </a:t>
            </a:r>
          </a:p>
          <a:p>
            <a:endParaRPr lang="en-US" dirty="0"/>
          </a:p>
        </p:txBody>
      </p:sp>
      <p:sp>
        <p:nvSpPr>
          <p:cNvPr id="2" name="Title 1"/>
          <p:cNvSpPr>
            <a:spLocks noGrp="1"/>
          </p:cNvSpPr>
          <p:nvPr>
            <p:ph type="title"/>
          </p:nvPr>
        </p:nvSpPr>
        <p:spPr/>
        <p:txBody>
          <a:bodyPr/>
          <a:lstStyle/>
          <a:p>
            <a:r>
              <a:rPr lang="sr-Cyrl-CS" dirty="0"/>
              <a:t>Vrste disciplinskih sankcija</a:t>
            </a:r>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vi-VN" dirty="0" smtClean="0"/>
              <a:t>U ovom slučaju poslodavac nije obavezan da zaposlenom dostavi upozorenje o mogućnosti otkaza ugovora o radu, niti da zatraži mišljenje sindikata, s obzirom na to da se Program donosi u saradnji sa sindikatom, a zaposlenom se daje mogućnost izjašnjavanja i opredeljenja za jednu od opcija rešavanja viška utvrđenih Programom.</a:t>
            </a:r>
          </a:p>
          <a:p>
            <a:endParaRPr lang="en-US" dirty="0"/>
          </a:p>
        </p:txBody>
      </p:sp>
      <p:sp>
        <p:nvSpPr>
          <p:cNvPr id="3" name="Title 2"/>
          <p:cNvSpPr>
            <a:spLocks noGrp="1"/>
          </p:cNvSpPr>
          <p:nvPr>
            <p:ph type="title"/>
          </p:nvPr>
        </p:nvSpPr>
        <p:spPr/>
        <p:txBody>
          <a:bodyPr>
            <a:normAutofit/>
          </a:bodyPr>
          <a:lstStyle/>
          <a:p>
            <a:r>
              <a:rPr lang="en-US" dirty="0" err="1" smtClean="0"/>
              <a:t>Otkaz</a:t>
            </a:r>
            <a:r>
              <a:rPr lang="en-US" dirty="0" smtClean="0"/>
              <a:t> </a:t>
            </a:r>
            <a:r>
              <a:rPr lang="sr-Latn-CS" dirty="0" smtClean="0"/>
              <a:t>u drugim situacijama</a:t>
            </a: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err="1" smtClean="0"/>
              <a:t>Prema</a:t>
            </a:r>
            <a:r>
              <a:rPr lang="en-US" dirty="0" smtClean="0"/>
              <a:t> </a:t>
            </a:r>
            <a:r>
              <a:rPr lang="en-US" dirty="0" err="1" smtClean="0"/>
              <a:t>članu</a:t>
            </a:r>
            <a:r>
              <a:rPr lang="en-US" dirty="0" smtClean="0"/>
              <a:t> 109. </a:t>
            </a:r>
            <a:r>
              <a:rPr lang="en-US" dirty="0" err="1" smtClean="0"/>
              <a:t>stav</a:t>
            </a:r>
            <a:r>
              <a:rPr lang="en-US" dirty="0" smtClean="0"/>
              <a:t> 1. </a:t>
            </a:r>
            <a:r>
              <a:rPr lang="en-US" dirty="0" err="1" smtClean="0"/>
              <a:t>tačka</a:t>
            </a:r>
            <a:r>
              <a:rPr lang="en-US" dirty="0" smtClean="0"/>
              <a:t> 3) </a:t>
            </a:r>
            <a:r>
              <a:rPr lang="en-US" dirty="0" err="1" smtClean="0"/>
              <a:t>i</a:t>
            </a:r>
            <a:r>
              <a:rPr lang="en-US" dirty="0" smtClean="0"/>
              <a:t> </a:t>
            </a:r>
            <a:r>
              <a:rPr lang="en-US" dirty="0" err="1" smtClean="0"/>
              <a:t>članu</a:t>
            </a:r>
            <a:r>
              <a:rPr lang="en-US" dirty="0" smtClean="0"/>
              <a:t> 125. </a:t>
            </a:r>
            <a:r>
              <a:rPr lang="en-US" b="1" i="1" dirty="0" err="1" smtClean="0"/>
              <a:t>Zakona</a:t>
            </a:r>
            <a:r>
              <a:rPr lang="en-US" b="1" i="1" dirty="0" smtClean="0"/>
              <a:t> o </a:t>
            </a:r>
            <a:r>
              <a:rPr lang="en-US" b="1" i="1" dirty="0" err="1" smtClean="0"/>
              <a:t>zapošljavanju</a:t>
            </a:r>
            <a:r>
              <a:rPr lang="en-US" b="1" i="1" dirty="0" smtClean="0"/>
              <a:t> </a:t>
            </a:r>
            <a:r>
              <a:rPr lang="en-US" b="1" i="1" dirty="0" err="1" smtClean="0"/>
              <a:t>i</a:t>
            </a:r>
            <a:r>
              <a:rPr lang="en-US" b="1" i="1" dirty="0" smtClean="0"/>
              <a:t> </a:t>
            </a:r>
            <a:r>
              <a:rPr lang="en-US" b="1" i="1" dirty="0" err="1" smtClean="0"/>
              <a:t>osiguranju</a:t>
            </a:r>
            <a:r>
              <a:rPr lang="en-US" b="1" i="1" dirty="0" smtClean="0"/>
              <a:t> </a:t>
            </a:r>
            <a:r>
              <a:rPr lang="en-US" b="1" i="1" dirty="0" err="1" smtClean="0"/>
              <a:t>za</a:t>
            </a:r>
            <a:r>
              <a:rPr lang="en-US" b="1" i="1" dirty="0" smtClean="0"/>
              <a:t> </a:t>
            </a:r>
            <a:r>
              <a:rPr lang="en-US" b="1" i="1" dirty="0" err="1" smtClean="0"/>
              <a:t>slučaj</a:t>
            </a:r>
            <a:r>
              <a:rPr lang="en-US" b="1" i="1" dirty="0" smtClean="0"/>
              <a:t> </a:t>
            </a:r>
            <a:r>
              <a:rPr lang="en-US" b="1" i="1" dirty="0" err="1" smtClean="0"/>
              <a:t>nezaposlenosti</a:t>
            </a:r>
            <a:r>
              <a:rPr lang="en-US" b="1" i="1" dirty="0" smtClean="0"/>
              <a:t> ("Sl. </a:t>
            </a:r>
            <a:r>
              <a:rPr lang="en-US" b="1" i="1" dirty="0" err="1" smtClean="0"/>
              <a:t>glasnik</a:t>
            </a:r>
            <a:r>
              <a:rPr lang="en-US" b="1" i="1" dirty="0" smtClean="0"/>
              <a:t> RS", br. 71/2003 </a:t>
            </a:r>
            <a:r>
              <a:rPr lang="en-US" b="1" i="1" dirty="0" err="1" smtClean="0"/>
              <a:t>i</a:t>
            </a:r>
            <a:r>
              <a:rPr lang="en-US" b="1" i="1" dirty="0" smtClean="0"/>
              <a:t> 84/2004 - dr. </a:t>
            </a:r>
            <a:r>
              <a:rPr lang="en-US" b="1" i="1" dirty="0" err="1" smtClean="0"/>
              <a:t>zakon</a:t>
            </a:r>
            <a:r>
              <a:rPr lang="en-US" b="1" i="1" dirty="0" smtClean="0"/>
              <a:t>)</a:t>
            </a:r>
            <a:r>
              <a:rPr lang="en-US" dirty="0" smtClean="0"/>
              <a:t>, </a:t>
            </a:r>
            <a:r>
              <a:rPr lang="en-US" dirty="0" err="1" smtClean="0"/>
              <a:t>zaposleni</a:t>
            </a:r>
            <a:r>
              <a:rPr lang="en-US" dirty="0" smtClean="0"/>
              <a:t> </a:t>
            </a:r>
            <a:r>
              <a:rPr lang="en-US" dirty="0" err="1" smtClean="0"/>
              <a:t>kome</a:t>
            </a:r>
            <a:r>
              <a:rPr lang="en-US" dirty="0" smtClean="0"/>
              <a:t> je </a:t>
            </a:r>
            <a:r>
              <a:rPr lang="en-US" dirty="0" err="1" smtClean="0"/>
              <a:t>radni</a:t>
            </a:r>
            <a:r>
              <a:rPr lang="en-US" dirty="0" smtClean="0"/>
              <a:t> </a:t>
            </a:r>
            <a:r>
              <a:rPr lang="en-US" dirty="0" err="1" smtClean="0"/>
              <a:t>odnos</a:t>
            </a:r>
            <a:r>
              <a:rPr lang="en-US" dirty="0" smtClean="0"/>
              <a:t> </a:t>
            </a:r>
            <a:r>
              <a:rPr lang="en-US" dirty="0" err="1" smtClean="0"/>
              <a:t>prestao</a:t>
            </a:r>
            <a:r>
              <a:rPr lang="en-US" dirty="0" smtClean="0"/>
              <a:t> </a:t>
            </a:r>
            <a:r>
              <a:rPr lang="en-US" dirty="0" err="1" smtClean="0"/>
              <a:t>zbog</a:t>
            </a:r>
            <a:r>
              <a:rPr lang="en-US" dirty="0" smtClean="0"/>
              <a:t> </a:t>
            </a:r>
            <a:r>
              <a:rPr lang="en-US" dirty="0" err="1" smtClean="0"/>
              <a:t>neostvarivanja</a:t>
            </a:r>
            <a:r>
              <a:rPr lang="en-US" dirty="0" smtClean="0"/>
              <a:t> </a:t>
            </a:r>
            <a:r>
              <a:rPr lang="en-US" dirty="0" err="1" smtClean="0"/>
              <a:t>rezultata</a:t>
            </a:r>
            <a:r>
              <a:rPr lang="en-US" dirty="0" smtClean="0"/>
              <a:t> </a:t>
            </a:r>
            <a:r>
              <a:rPr lang="en-US" dirty="0" err="1" smtClean="0"/>
              <a:t>rada</a:t>
            </a:r>
            <a:r>
              <a:rPr lang="en-US" dirty="0" smtClean="0"/>
              <a:t>, </a:t>
            </a:r>
            <a:r>
              <a:rPr lang="en-US" dirty="0" err="1" smtClean="0"/>
              <a:t>odnosno</a:t>
            </a:r>
            <a:r>
              <a:rPr lang="en-US" dirty="0" smtClean="0"/>
              <a:t> </a:t>
            </a:r>
            <a:r>
              <a:rPr lang="en-US" dirty="0" err="1" smtClean="0"/>
              <a:t>nesposobnosti</a:t>
            </a:r>
            <a:r>
              <a:rPr lang="en-US" dirty="0" smtClean="0"/>
              <a:t> </a:t>
            </a:r>
            <a:r>
              <a:rPr lang="en-US" dirty="0" err="1" smtClean="0"/>
              <a:t>za</a:t>
            </a:r>
            <a:r>
              <a:rPr lang="en-US" dirty="0" smtClean="0"/>
              <a:t> </a:t>
            </a:r>
            <a:r>
              <a:rPr lang="en-US" dirty="0" err="1" smtClean="0"/>
              <a:t>rad</a:t>
            </a:r>
            <a:r>
              <a:rPr lang="en-US" dirty="0" smtClean="0"/>
              <a:t> - </a:t>
            </a:r>
            <a:r>
              <a:rPr lang="en-US" dirty="0" err="1" smtClean="0"/>
              <a:t>po</a:t>
            </a:r>
            <a:r>
              <a:rPr lang="en-US" dirty="0" smtClean="0"/>
              <a:t> </a:t>
            </a:r>
            <a:r>
              <a:rPr lang="en-US" dirty="0" err="1" smtClean="0"/>
              <a:t>prestanku</a:t>
            </a:r>
            <a:r>
              <a:rPr lang="en-US" dirty="0" smtClean="0"/>
              <a:t> </a:t>
            </a:r>
            <a:r>
              <a:rPr lang="en-US" dirty="0" err="1" smtClean="0"/>
              <a:t>radnog</a:t>
            </a:r>
            <a:r>
              <a:rPr lang="en-US" dirty="0" smtClean="0"/>
              <a:t> </a:t>
            </a:r>
            <a:r>
              <a:rPr lang="en-US" dirty="0" err="1" smtClean="0"/>
              <a:t>odnosa</a:t>
            </a:r>
            <a:r>
              <a:rPr lang="en-US" dirty="0" smtClean="0"/>
              <a:t> </a:t>
            </a:r>
            <a:r>
              <a:rPr lang="en-US" dirty="0" err="1" smtClean="0"/>
              <a:t>ima</a:t>
            </a:r>
            <a:r>
              <a:rPr lang="en-US" dirty="0" smtClean="0"/>
              <a:t> </a:t>
            </a:r>
            <a:r>
              <a:rPr lang="en-US" dirty="0" err="1" smtClean="0"/>
              <a:t>pravo</a:t>
            </a:r>
            <a:r>
              <a:rPr lang="en-US" dirty="0" smtClean="0"/>
              <a:t> </a:t>
            </a:r>
            <a:r>
              <a:rPr lang="en-US" dirty="0" err="1" smtClean="0"/>
              <a:t>na</a:t>
            </a:r>
            <a:r>
              <a:rPr lang="en-US" dirty="0" smtClean="0"/>
              <a:t> </a:t>
            </a:r>
            <a:r>
              <a:rPr lang="en-US" dirty="0" err="1" smtClean="0"/>
              <a:t>novčanu</a:t>
            </a:r>
            <a:r>
              <a:rPr lang="en-US" dirty="0" smtClean="0"/>
              <a:t> </a:t>
            </a:r>
            <a:r>
              <a:rPr lang="en-US" dirty="0" err="1" smtClean="0"/>
              <a:t>naknadu</a:t>
            </a:r>
            <a:r>
              <a:rPr lang="en-US" dirty="0" smtClean="0"/>
              <a:t> </a:t>
            </a:r>
            <a:r>
              <a:rPr lang="en-US" dirty="0" err="1" smtClean="0"/>
              <a:t>i</a:t>
            </a:r>
            <a:r>
              <a:rPr lang="en-US" dirty="0" smtClean="0"/>
              <a:t> </a:t>
            </a:r>
            <a:r>
              <a:rPr lang="en-US" dirty="0" err="1" smtClean="0"/>
              <a:t>penzijsko</a:t>
            </a:r>
            <a:r>
              <a:rPr lang="en-US" dirty="0" smtClean="0"/>
              <a:t> </a:t>
            </a:r>
            <a:r>
              <a:rPr lang="en-US" dirty="0" err="1" smtClean="0"/>
              <a:t>i</a:t>
            </a:r>
            <a:r>
              <a:rPr lang="en-US" dirty="0" smtClean="0"/>
              <a:t> </a:t>
            </a:r>
            <a:r>
              <a:rPr lang="en-US" dirty="0" err="1" smtClean="0"/>
              <a:t>invalidsko</a:t>
            </a:r>
            <a:r>
              <a:rPr lang="en-US" dirty="0" smtClean="0"/>
              <a:t> </a:t>
            </a:r>
            <a:r>
              <a:rPr lang="en-US" dirty="0" err="1" smtClean="0"/>
              <a:t>osiguranje</a:t>
            </a:r>
            <a:r>
              <a:rPr lang="en-US" dirty="0" smtClean="0"/>
              <a:t> </a:t>
            </a:r>
            <a:r>
              <a:rPr lang="en-US" dirty="0" err="1" smtClean="0"/>
              <a:t>i</a:t>
            </a:r>
            <a:r>
              <a:rPr lang="en-US" dirty="0" smtClean="0"/>
              <a:t> </a:t>
            </a:r>
            <a:r>
              <a:rPr lang="en-US" dirty="0" err="1" smtClean="0"/>
              <a:t>zdravstveno</a:t>
            </a:r>
            <a:r>
              <a:rPr lang="en-US" dirty="0" smtClean="0"/>
              <a:t> </a:t>
            </a:r>
            <a:r>
              <a:rPr lang="en-US" dirty="0" err="1" smtClean="0"/>
              <a:t>osiguranje</a:t>
            </a:r>
            <a:r>
              <a:rPr lang="en-US" dirty="0" smtClean="0"/>
              <a:t> u </a:t>
            </a:r>
            <a:r>
              <a:rPr lang="en-US" dirty="0" err="1" smtClean="0"/>
              <a:t>skladu</a:t>
            </a:r>
            <a:r>
              <a:rPr lang="en-US" dirty="0" smtClean="0"/>
              <a:t> </a:t>
            </a:r>
            <a:r>
              <a:rPr lang="en-US" dirty="0" err="1" smtClean="0"/>
              <a:t>sa</a:t>
            </a:r>
            <a:r>
              <a:rPr lang="en-US" dirty="0" smtClean="0"/>
              <a:t> </a:t>
            </a:r>
            <a:r>
              <a:rPr lang="en-US" dirty="0" err="1" smtClean="0"/>
              <a:t>zakonom</a:t>
            </a:r>
            <a:r>
              <a:rPr lang="en-US" dirty="0" smtClean="0"/>
              <a:t>. </a:t>
            </a:r>
          </a:p>
          <a:p>
            <a:r>
              <a:rPr lang="en-US" dirty="0" err="1" smtClean="0"/>
              <a:t>Zaposleni</a:t>
            </a:r>
            <a:r>
              <a:rPr lang="en-US" dirty="0" smtClean="0"/>
              <a:t> </a:t>
            </a:r>
            <a:r>
              <a:rPr lang="en-US" dirty="0" err="1" smtClean="0"/>
              <a:t>kome</a:t>
            </a:r>
            <a:r>
              <a:rPr lang="en-US" dirty="0" smtClean="0"/>
              <a:t> je </a:t>
            </a:r>
            <a:r>
              <a:rPr lang="en-US" dirty="0" err="1" smtClean="0"/>
              <a:t>radni</a:t>
            </a:r>
            <a:r>
              <a:rPr lang="en-US" dirty="0" smtClean="0"/>
              <a:t> </a:t>
            </a:r>
            <a:r>
              <a:rPr lang="en-US" dirty="0" err="1" smtClean="0"/>
              <a:t>odnos</a:t>
            </a:r>
            <a:r>
              <a:rPr lang="en-US" dirty="0" smtClean="0"/>
              <a:t> </a:t>
            </a:r>
            <a:r>
              <a:rPr lang="en-US" dirty="0" err="1" smtClean="0"/>
              <a:t>prestao</a:t>
            </a:r>
            <a:r>
              <a:rPr lang="en-US" dirty="0" smtClean="0"/>
              <a:t> </a:t>
            </a:r>
            <a:r>
              <a:rPr lang="en-US" dirty="0" err="1" smtClean="0"/>
              <a:t>otkazom</a:t>
            </a:r>
            <a:r>
              <a:rPr lang="en-US" dirty="0" smtClean="0"/>
              <a:t> </a:t>
            </a:r>
            <a:r>
              <a:rPr lang="en-US" dirty="0" err="1" smtClean="0"/>
              <a:t>ugovora</a:t>
            </a:r>
            <a:r>
              <a:rPr lang="en-US" dirty="0" smtClean="0"/>
              <a:t> o </a:t>
            </a:r>
            <a:r>
              <a:rPr lang="en-US" dirty="0" err="1" smtClean="0"/>
              <a:t>radu</a:t>
            </a:r>
            <a:r>
              <a:rPr lang="en-US" dirty="0" smtClean="0"/>
              <a:t> </a:t>
            </a:r>
            <a:r>
              <a:rPr lang="en-US" dirty="0" err="1" smtClean="0"/>
              <a:t>ili</a:t>
            </a:r>
            <a:r>
              <a:rPr lang="en-US" dirty="0" smtClean="0"/>
              <a:t> </a:t>
            </a:r>
            <a:r>
              <a:rPr lang="en-US" dirty="0" err="1" smtClean="0"/>
              <a:t>ugovora</a:t>
            </a:r>
            <a:r>
              <a:rPr lang="en-US" dirty="0" smtClean="0"/>
              <a:t> o </a:t>
            </a:r>
            <a:r>
              <a:rPr lang="en-US" dirty="0" err="1" smtClean="0"/>
              <a:t>privremenim</a:t>
            </a:r>
            <a:r>
              <a:rPr lang="en-US" dirty="0" smtClean="0"/>
              <a:t> </a:t>
            </a:r>
            <a:r>
              <a:rPr lang="en-US" dirty="0" err="1" smtClean="0"/>
              <a:t>i</a:t>
            </a:r>
            <a:r>
              <a:rPr lang="en-US" dirty="0" smtClean="0"/>
              <a:t> </a:t>
            </a:r>
            <a:r>
              <a:rPr lang="en-US" dirty="0" err="1" smtClean="0"/>
              <a:t>povremenim</a:t>
            </a:r>
            <a:r>
              <a:rPr lang="en-US" dirty="0" smtClean="0"/>
              <a:t> </a:t>
            </a:r>
            <a:r>
              <a:rPr lang="en-US" dirty="0" err="1" smtClean="0"/>
              <a:t>poslovima</a:t>
            </a:r>
            <a:r>
              <a:rPr lang="en-US" dirty="0" smtClean="0"/>
              <a:t> </a:t>
            </a:r>
            <a:r>
              <a:rPr lang="en-US" dirty="0" err="1" smtClean="0"/>
              <a:t>od</a:t>
            </a:r>
            <a:r>
              <a:rPr lang="en-US" dirty="0" smtClean="0"/>
              <a:t> </a:t>
            </a:r>
            <a:r>
              <a:rPr lang="en-US" dirty="0" err="1" smtClean="0"/>
              <a:t>strane</a:t>
            </a:r>
            <a:r>
              <a:rPr lang="en-US" dirty="0" smtClean="0"/>
              <a:t> </a:t>
            </a:r>
            <a:r>
              <a:rPr lang="en-US" dirty="0" err="1" smtClean="0"/>
              <a:t>poslodavca</a:t>
            </a:r>
            <a:r>
              <a:rPr lang="en-US" dirty="0" smtClean="0"/>
              <a:t> </a:t>
            </a:r>
            <a:r>
              <a:rPr lang="en-US" dirty="0" err="1" smtClean="0"/>
              <a:t>ako</a:t>
            </a:r>
            <a:r>
              <a:rPr lang="en-US" dirty="0" smtClean="0"/>
              <a:t> </a:t>
            </a:r>
            <a:r>
              <a:rPr lang="en-US" dirty="0" err="1" smtClean="0"/>
              <a:t>postoji</a:t>
            </a:r>
            <a:r>
              <a:rPr lang="en-US" dirty="0" smtClean="0"/>
              <a:t> </a:t>
            </a:r>
            <a:r>
              <a:rPr lang="en-US" dirty="0" err="1" smtClean="0"/>
              <a:t>opravdani</a:t>
            </a:r>
            <a:r>
              <a:rPr lang="en-US" dirty="0" smtClean="0"/>
              <a:t> </a:t>
            </a:r>
            <a:r>
              <a:rPr lang="en-US" dirty="0" err="1" smtClean="0"/>
              <a:t>razlog</a:t>
            </a:r>
            <a:r>
              <a:rPr lang="en-US" dirty="0" smtClean="0"/>
              <a:t> </a:t>
            </a:r>
            <a:r>
              <a:rPr lang="en-US" dirty="0" err="1" smtClean="0"/>
              <a:t>koji</a:t>
            </a:r>
            <a:r>
              <a:rPr lang="en-US" dirty="0" smtClean="0"/>
              <a:t> se </a:t>
            </a:r>
            <a:r>
              <a:rPr lang="en-US" dirty="0" err="1" smtClean="0"/>
              <a:t>odnosi</a:t>
            </a:r>
            <a:r>
              <a:rPr lang="en-US" dirty="0" smtClean="0"/>
              <a:t> </a:t>
            </a:r>
            <a:r>
              <a:rPr lang="en-US" dirty="0" err="1" smtClean="0"/>
              <a:t>na</a:t>
            </a:r>
            <a:r>
              <a:rPr lang="en-US" dirty="0" smtClean="0"/>
              <a:t> </a:t>
            </a:r>
            <a:r>
              <a:rPr lang="en-US" dirty="0" err="1" smtClean="0"/>
              <a:t>ponašanje</a:t>
            </a:r>
            <a:r>
              <a:rPr lang="en-US" dirty="0" smtClean="0"/>
              <a:t> </a:t>
            </a:r>
            <a:r>
              <a:rPr lang="en-US" dirty="0" err="1" smtClean="0"/>
              <a:t>zaposlenog</a:t>
            </a:r>
            <a:r>
              <a:rPr lang="en-US" dirty="0" smtClean="0"/>
              <a:t> u </a:t>
            </a:r>
            <a:r>
              <a:rPr lang="en-US" dirty="0" err="1" smtClean="0"/>
              <a:t>skladu</a:t>
            </a:r>
            <a:r>
              <a:rPr lang="en-US" dirty="0" smtClean="0"/>
              <a:t> </a:t>
            </a:r>
            <a:r>
              <a:rPr lang="en-US" dirty="0" err="1" smtClean="0"/>
              <a:t>sa</a:t>
            </a:r>
            <a:r>
              <a:rPr lang="en-US" dirty="0" smtClean="0"/>
              <a:t> </a:t>
            </a:r>
            <a:r>
              <a:rPr lang="en-US" dirty="0" err="1" smtClean="0"/>
              <a:t>propisima</a:t>
            </a:r>
            <a:r>
              <a:rPr lang="en-US" dirty="0" smtClean="0"/>
              <a:t> o </a:t>
            </a:r>
            <a:r>
              <a:rPr lang="en-US" dirty="0" err="1" smtClean="0"/>
              <a:t>radu</a:t>
            </a:r>
            <a:r>
              <a:rPr lang="en-US" dirty="0" smtClean="0"/>
              <a:t>, </a:t>
            </a:r>
            <a:r>
              <a:rPr lang="en-US" dirty="0" err="1" smtClean="0"/>
              <a:t>nema</a:t>
            </a:r>
            <a:r>
              <a:rPr lang="en-US" dirty="0" smtClean="0"/>
              <a:t> </a:t>
            </a:r>
            <a:r>
              <a:rPr lang="en-US" dirty="0" err="1" smtClean="0"/>
              <a:t>pravo</a:t>
            </a:r>
            <a:r>
              <a:rPr lang="en-US" dirty="0" smtClean="0"/>
              <a:t> </a:t>
            </a:r>
            <a:r>
              <a:rPr lang="en-US" dirty="0" err="1" smtClean="0"/>
              <a:t>na</a:t>
            </a:r>
            <a:r>
              <a:rPr lang="en-US" dirty="0" smtClean="0"/>
              <a:t> </a:t>
            </a:r>
            <a:r>
              <a:rPr lang="en-US" dirty="0" err="1" smtClean="0"/>
              <a:t>novčanu</a:t>
            </a:r>
            <a:r>
              <a:rPr lang="en-US" dirty="0" smtClean="0"/>
              <a:t> </a:t>
            </a:r>
            <a:r>
              <a:rPr lang="en-US" dirty="0" err="1" smtClean="0"/>
              <a:t>naknadu</a:t>
            </a:r>
            <a:r>
              <a:rPr lang="en-US" dirty="0" smtClean="0"/>
              <a:t>. </a:t>
            </a:r>
          </a:p>
          <a:p>
            <a:endParaRPr lang="en-US" dirty="0"/>
          </a:p>
        </p:txBody>
      </p:sp>
      <p:sp>
        <p:nvSpPr>
          <p:cNvPr id="3" name="Title 2"/>
          <p:cNvSpPr>
            <a:spLocks noGrp="1"/>
          </p:cNvSpPr>
          <p:nvPr>
            <p:ph type="title"/>
          </p:nvPr>
        </p:nvSpPr>
        <p:spPr/>
        <p:txBody>
          <a:bodyPr>
            <a:normAutofit fontScale="90000"/>
          </a:bodyPr>
          <a:lstStyle/>
          <a:p>
            <a:r>
              <a:rPr lang="pl-PL" dirty="0" smtClean="0"/>
              <a:t>Prava zaposlenog po prestanku radnog odnosa </a:t>
            </a:r>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0000" lnSpcReduction="20000"/>
          </a:bodyPr>
          <a:lstStyle/>
          <a:p>
            <a:r>
              <a:rPr lang="vi-VN" dirty="0" smtClean="0"/>
              <a:t>U postupku su saslušani i _______________________ (</a:t>
            </a:r>
            <a:r>
              <a:rPr lang="vi-VN" i="1" dirty="0" smtClean="0"/>
              <a:t>navesti koji su učesnici i svedoci bili saslušani i kako, a ako su dali pismenu izjavu - navesti</a:t>
            </a:r>
            <a:r>
              <a:rPr lang="vi-VN" dirty="0" smtClean="0"/>
              <a:t>). </a:t>
            </a:r>
          </a:p>
          <a:p>
            <a:r>
              <a:rPr lang="vi-VN" dirty="0" smtClean="0"/>
              <a:t>U skladu sa članom _____ Statuta Škole/ Pravilnika o vaspitno-disciplinskoj i materijalnog odgovornosti učenika, utvrđeno je i sledeće: _______________________________________________________________</a:t>
            </a:r>
            <a:br>
              <a:rPr lang="vi-VN" dirty="0" smtClean="0"/>
            </a:br>
            <a:r>
              <a:rPr lang="vi-VN" dirty="0" smtClean="0"/>
              <a:t>(</a:t>
            </a:r>
            <a:r>
              <a:rPr lang="vi-VN" i="1" dirty="0" smtClean="0"/>
              <a:t>opštima aktima škole treba da se detaljnije uredi vaspitno-disciplinski postupak protiv učenika, te da se isti sprovede u skladu s tim</a:t>
            </a:r>
            <a:r>
              <a:rPr lang="vi-VN" dirty="0" smtClean="0"/>
              <a:t>). </a:t>
            </a:r>
          </a:p>
          <a:p>
            <a:r>
              <a:rPr lang="vi-VN" dirty="0" smtClean="0"/>
              <a:t>Prilikom donošenja odluke o vaspitno-disciplinskoj odgovornosti učenika i izricanja navedene vaspitno-disciplinske mere, vodilo se računa o težini učinjene povrede, štetnim posledicama koje je povreda prouzrokovala, ranijem ponašanju učenika, ponašanju učenika posle učinjene povrede, kao i da učenik može da shvati svrhu izrečene mere. </a:t>
            </a:r>
          </a:p>
          <a:p>
            <a:r>
              <a:rPr lang="vi-VN" dirty="0" smtClean="0"/>
              <a:t>Na osnovu iznetog, rešeno je kao u dispozitivu. </a:t>
            </a:r>
          </a:p>
          <a:p>
            <a:r>
              <a:rPr lang="vi-VN" dirty="0" smtClean="0"/>
              <a:t>UPUTSTVO O PRAVNOM SREDSTVU: </a:t>
            </a:r>
          </a:p>
          <a:p>
            <a:r>
              <a:rPr lang="vi-VN" dirty="0" smtClean="0"/>
              <a:t>Protiv ovog rešenja, učenik, njegov roditelj, odnosno staratelj može da podnese žalbu Školskom odboru u roku od tri dana od dana prijema rešenja. Žalba odlaže izvršenje ovog rešenja. </a:t>
            </a:r>
          </a:p>
          <a:p>
            <a:r>
              <a:rPr lang="vi-VN" dirty="0" smtClean="0"/>
              <a:t>  </a:t>
            </a:r>
          </a:p>
          <a:p>
            <a:r>
              <a:rPr lang="vi-VN" dirty="0" smtClean="0"/>
              <a:t>U _______________ dana ___________ godine</a:t>
            </a:r>
          </a:p>
          <a:p>
            <a:r>
              <a:rPr lang="vi-VN" dirty="0" smtClean="0"/>
              <a:t>DIREKTOR ŠKOLE</a:t>
            </a:r>
          </a:p>
          <a:p>
            <a:r>
              <a:rPr lang="vi-VN" dirty="0" smtClean="0"/>
              <a:t>  </a:t>
            </a:r>
          </a:p>
          <a:p>
            <a:r>
              <a:rPr lang="vi-VN" dirty="0" smtClean="0"/>
              <a:t>_______________</a:t>
            </a:r>
          </a:p>
          <a:p>
            <a:r>
              <a:rPr lang="vi-VN" dirty="0" smtClean="0"/>
              <a:t>Primio: _______________</a:t>
            </a:r>
          </a:p>
          <a:p>
            <a:r>
              <a:rPr lang="vi-VN" dirty="0" smtClean="0"/>
              <a:t>Dostaviti :</a:t>
            </a:r>
          </a:p>
          <a:p>
            <a:r>
              <a:rPr lang="vi-VN" dirty="0" smtClean="0"/>
              <a:t>- učeniku, roditelju, odnosno staratelju</a:t>
            </a:r>
            <a:br>
              <a:rPr lang="vi-VN" dirty="0" smtClean="0"/>
            </a:br>
            <a:r>
              <a:rPr lang="vi-VN" dirty="0" smtClean="0"/>
              <a:t>- odeljenskom starešini,</a:t>
            </a:r>
            <a:br>
              <a:rPr lang="vi-VN" dirty="0" smtClean="0"/>
            </a:br>
            <a:r>
              <a:rPr lang="vi-VN" dirty="0" smtClean="0"/>
              <a:t>- a/a</a:t>
            </a:r>
          </a:p>
          <a:p>
            <a:endParaRPr lang="en-US" dirty="0"/>
          </a:p>
        </p:txBody>
      </p:sp>
      <p:sp>
        <p:nvSpPr>
          <p:cNvPr id="3" name="Title 2"/>
          <p:cNvSpPr>
            <a:spLocks noGrp="1"/>
          </p:cNvSpPr>
          <p:nvPr>
            <p:ph type="title"/>
          </p:nvPr>
        </p:nvSpPr>
        <p:spPr/>
        <p:txBody>
          <a:bodyPr/>
          <a:lstStyle/>
          <a:p>
            <a:r>
              <a:rPr lang="en-US" dirty="0" err="1" smtClean="0"/>
              <a:t>Vrste</a:t>
            </a:r>
            <a:r>
              <a:rPr lang="en-US" dirty="0" smtClean="0"/>
              <a:t> </a:t>
            </a:r>
            <a:r>
              <a:rPr lang="en-US" dirty="0" err="1" smtClean="0"/>
              <a:t>disciplinskih</a:t>
            </a:r>
            <a:r>
              <a:rPr lang="en-US" dirty="0" smtClean="0"/>
              <a:t> </a:t>
            </a:r>
            <a:r>
              <a:rPr lang="en-US" dirty="0" err="1" smtClean="0"/>
              <a:t>sankcija</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297</TotalTime>
  <Words>7474</Words>
  <Application>Microsoft Office PowerPoint</Application>
  <PresentationFormat>On-screen Show (4:3)</PresentationFormat>
  <Paragraphs>423</Paragraphs>
  <Slides>81</Slides>
  <Notes>81</Notes>
  <HiddenSlides>0</HiddenSlides>
  <MMClips>0</MMClips>
  <ScaleCrop>false</ScaleCrop>
  <HeadingPairs>
    <vt:vector size="4" baseType="variant">
      <vt:variant>
        <vt:lpstr>Theme</vt:lpstr>
      </vt:variant>
      <vt:variant>
        <vt:i4>1</vt:i4>
      </vt:variant>
      <vt:variant>
        <vt:lpstr>Slide Titles</vt:lpstr>
      </vt:variant>
      <vt:variant>
        <vt:i4>81</vt:i4>
      </vt:variant>
    </vt:vector>
  </HeadingPairs>
  <TitlesOfParts>
    <vt:vector size="82" baseType="lpstr">
      <vt:lpstr>Concourse</vt:lpstr>
      <vt:lpstr>Vrste disciplinskih sankcija</vt:lpstr>
      <vt:lpstr>Vrste disciplinskih sankcija</vt:lpstr>
      <vt:lpstr>Vrste disciplinskih sankcija</vt:lpstr>
      <vt:lpstr>Vrste disciplinskih sankcija</vt:lpstr>
      <vt:lpstr>Vrste disciplinskih sankcija</vt:lpstr>
      <vt:lpstr>Vrste disciplinskih sankcija</vt:lpstr>
      <vt:lpstr>Vrste disciplinskih sankcija</vt:lpstr>
      <vt:lpstr>Vrste disciplinskih sankcija</vt:lpstr>
      <vt:lpstr>Vrste disciplinskih sankcija</vt:lpstr>
      <vt:lpstr>Vrste disciplinskih sankcija</vt:lpstr>
      <vt:lpstr>Vrste disciplinskih sankcija</vt:lpstr>
      <vt:lpstr>Vrste disciplinskih sankcija</vt:lpstr>
      <vt:lpstr>Vrste disciplinskih sankcija</vt:lpstr>
      <vt:lpstr>Vrste disciplinskih sankcija</vt:lpstr>
      <vt:lpstr>Vrste disciplinskih sankcija</vt:lpstr>
      <vt:lpstr>Vrste disciplinskih sankcija</vt:lpstr>
      <vt:lpstr>Vrste disciplinskih sankcija</vt:lpstr>
      <vt:lpstr>Vrste disciplinskih sankcija</vt:lpstr>
      <vt:lpstr>Vrste disciplinskih sankcija</vt:lpstr>
      <vt:lpstr>Vrste disciplinskih sankcija</vt:lpstr>
      <vt:lpstr>Vrste disciplinskih sankcija</vt:lpstr>
      <vt:lpstr>Novčana kazna</vt:lpstr>
      <vt:lpstr>Novčana kazna</vt:lpstr>
      <vt:lpstr>Novčana kazna</vt:lpstr>
      <vt:lpstr>Novčana kazna</vt:lpstr>
      <vt:lpstr>Novčana kazna</vt:lpstr>
      <vt:lpstr>Novčana kazna</vt:lpstr>
      <vt:lpstr>Novčana kazna</vt:lpstr>
      <vt:lpstr>Novčana kazna</vt:lpstr>
      <vt:lpstr>Novčana kazna</vt:lpstr>
      <vt:lpstr>Novčana kazna</vt:lpstr>
      <vt:lpstr>Novčana kazna</vt:lpstr>
      <vt:lpstr>Novčana kazna</vt:lpstr>
      <vt:lpstr>Otkaz ugovora o radu kao disciplinska kazna</vt:lpstr>
      <vt:lpstr>Otkaz ugovora o radu kao disciplinska kazna</vt:lpstr>
      <vt:lpstr>Otkaz ugovora o radu kao disciplinska kazna</vt:lpstr>
      <vt:lpstr>Otkaz ugovora o radu kao disciplinska kazna</vt:lpstr>
      <vt:lpstr>Otkaz ugovora o radu kao disciplinska kazna</vt:lpstr>
      <vt:lpstr>Otkaz ugovora o radu kao disciplinska kazna</vt:lpstr>
      <vt:lpstr>Otkaz ugovora o radu kao disciplinska kazna</vt:lpstr>
      <vt:lpstr>Otkaz ugovora o radu kao disciplinska kazna</vt:lpstr>
      <vt:lpstr>Otkaz ugovora o radu kao disciplinska kazna</vt:lpstr>
      <vt:lpstr>Otkaz ugovora o radu kao disciplinska kazna</vt:lpstr>
      <vt:lpstr>Otkaz ugovora o radu kao disciplinska kazna</vt:lpstr>
      <vt:lpstr>Otkaz ugovora o radu kao disciplinska kazna</vt:lpstr>
      <vt:lpstr>Otkaz ugovora o radu kao disciplinska kazna</vt:lpstr>
      <vt:lpstr>Otkaz ugovora o radu kao disciplinska kazna</vt:lpstr>
      <vt:lpstr>Otkaz zbog neostvarivanja rezultata, tj. neposedovanja potrebnih znanja i sposobnosti  </vt:lpstr>
      <vt:lpstr>Donošenje rešenja o otkazu i sadržina rešenja</vt:lpstr>
      <vt:lpstr>Otkaz ugovora o radu kao disciplinska kazna</vt:lpstr>
      <vt:lpstr>Otkaz ugovora o radu kao disciplinska kazna</vt:lpstr>
      <vt:lpstr>Otkaz zbog povrede radne obaveze zaposlenog</vt:lpstr>
      <vt:lpstr>Otkaz zbog povrede radne obaveze zaposlenog</vt:lpstr>
      <vt:lpstr>Otkaz zbog povrede radne obaveze zaposlenog</vt:lpstr>
      <vt:lpstr>Otkaz zbog povrede radne obaveze zaposlenog</vt:lpstr>
      <vt:lpstr>Otkaz zbog povrede radne obaveze zaposlenog</vt:lpstr>
      <vt:lpstr>Otkaz zbog povrede radne obaveze zaposlenog</vt:lpstr>
      <vt:lpstr>Otkaz zbog povrede radne obaveze zaposlenog</vt:lpstr>
      <vt:lpstr>Otkaz zbog nepoštovanja RD, odnosno nedozvoljenog ponašanja </vt:lpstr>
      <vt:lpstr>Otkaz zbog nepoštovanja RD, odnosno nedozvoljenog ponašanja </vt:lpstr>
      <vt:lpstr>Otkaz zbog nepoštovanja RD, odnosno nedozvoljenog ponašanja </vt:lpstr>
      <vt:lpstr>Otkaz zbog nepoštovanja RD, odnosno nedozvoljenog ponašanja </vt:lpstr>
      <vt:lpstr>Otkaz zbog nepoštovanja RD, odnosno nedozvoljenog ponašanja </vt:lpstr>
      <vt:lpstr>Otkaz u drugim situacijama</vt:lpstr>
      <vt:lpstr>Otkaz u drugim situacijama</vt:lpstr>
      <vt:lpstr>Otkaz u drugim situacijama</vt:lpstr>
      <vt:lpstr>Otkaz u drugim situacijama</vt:lpstr>
      <vt:lpstr>Otkaz u drugim situacijama</vt:lpstr>
      <vt:lpstr>Otkaz u drugim situacijama</vt:lpstr>
      <vt:lpstr>Otkaz u drugim situacijama</vt:lpstr>
      <vt:lpstr>Otkaz u drugim situacijama</vt:lpstr>
      <vt:lpstr>Otkaz u drugim situacijama</vt:lpstr>
      <vt:lpstr>Otkaz u drugim situacijama</vt:lpstr>
      <vt:lpstr>Otkaz u drugim situacijama</vt:lpstr>
      <vt:lpstr>Otkaz u drugim situacijama</vt:lpstr>
      <vt:lpstr>Otkaz u drugim situacijama</vt:lpstr>
      <vt:lpstr>Otkaz u drugim situacijama</vt:lpstr>
      <vt:lpstr>Otkaz u drugim situacijama</vt:lpstr>
      <vt:lpstr>Otkaz u drugim situacijama</vt:lpstr>
      <vt:lpstr>Otkaz u drugim situacijama</vt:lpstr>
      <vt:lpstr>Prava zaposlenog po prestanku radnog odnosa </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Vrste disciplinskih sankcija</dc:title>
  <dc:creator> </dc:creator>
  <cp:lastModifiedBy> </cp:lastModifiedBy>
  <cp:revision>36</cp:revision>
  <dcterms:created xsi:type="dcterms:W3CDTF">2011-12-01T14:30:23Z</dcterms:created>
  <dcterms:modified xsi:type="dcterms:W3CDTF">2011-12-16T11:53:37Z</dcterms:modified>
</cp:coreProperties>
</file>